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theme/themeOverride1.xml" ContentType="application/vnd.openxmlformats-officedocument.themeOverr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theme/themeOverride2.xml" ContentType="application/vnd.openxmlformats-officedocument.themeOverride+xml"/>
  <Override PartName="/ppt/charts/chart6.xml" ContentType="application/vnd.openxmlformats-officedocument.drawingml.chart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  <Override PartName="/ppt/charts/style2.xml" ContentType="application/vnd.ms-office.chartstyle+xml"/>
  <Override PartName="/ppt/charts/colors2.xml" ContentType="application/vnd.ms-office.chartcolorstyle+xml"/>
  <Override PartName="/ppt/charts/colors3.xml" ContentType="application/vnd.ms-office.chartcolorstyle+xml"/>
  <Override PartName="/ppt/charts/style3.xml" ContentType="application/vnd.ms-office.chartstyle+xml"/>
  <Override PartName="/ppt/charts/style4.xml" ContentType="application/vnd.ms-office.chartstyle+xml"/>
  <Override PartName="/ppt/charts/colors4.xml" ContentType="application/vnd.ms-office.chartcolorstyle+xml"/>
  <Override PartName="/ppt/charts/colors5.xml" ContentType="application/vnd.ms-office.chartcolorstyle+xml"/>
  <Override PartName="/ppt/charts/style5.xml" ContentType="application/vnd.ms-office.chartstyle+xml"/>
  <Override PartName="/ppt/charts/colors6.xml" ContentType="application/vnd.ms-office.chartcolorstyle+xml"/>
  <Override PartName="/ppt/charts/style6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4" r:id="rId1"/>
  </p:sldMasterIdLst>
  <p:notesMasterIdLst>
    <p:notesMasterId r:id="rId30"/>
  </p:notesMasterIdLst>
  <p:handoutMasterIdLst>
    <p:handoutMasterId r:id="rId31"/>
  </p:handoutMasterIdLst>
  <p:sldIdLst>
    <p:sldId id="268" r:id="rId2"/>
    <p:sldId id="302" r:id="rId3"/>
    <p:sldId id="301" r:id="rId4"/>
    <p:sldId id="288" r:id="rId5"/>
    <p:sldId id="283" r:id="rId6"/>
    <p:sldId id="282" r:id="rId7"/>
    <p:sldId id="284" r:id="rId8"/>
    <p:sldId id="280" r:id="rId9"/>
    <p:sldId id="273" r:id="rId10"/>
    <p:sldId id="276" r:id="rId11"/>
    <p:sldId id="272" r:id="rId12"/>
    <p:sldId id="279" r:id="rId13"/>
    <p:sldId id="269" r:id="rId14"/>
    <p:sldId id="257" r:id="rId15"/>
    <p:sldId id="258" r:id="rId16"/>
    <p:sldId id="256" r:id="rId17"/>
    <p:sldId id="271" r:id="rId18"/>
    <p:sldId id="292" r:id="rId19"/>
    <p:sldId id="260" r:id="rId20"/>
    <p:sldId id="290" r:id="rId21"/>
    <p:sldId id="261" r:id="rId22"/>
    <p:sldId id="299" r:id="rId23"/>
    <p:sldId id="296" r:id="rId24"/>
    <p:sldId id="270" r:id="rId25"/>
    <p:sldId id="281" r:id="rId26"/>
    <p:sldId id="295" r:id="rId27"/>
    <p:sldId id="297" r:id="rId28"/>
    <p:sldId id="294" r:id="rId29"/>
  </p:sldIdLst>
  <p:sldSz cx="12192000" cy="6858000"/>
  <p:notesSz cx="6797675" cy="9926638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li Maria Marques de Lara - MPS" initials="EMMdL-M" lastIdx="0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6C0000"/>
    <a:srgbClr val="990000"/>
    <a:srgbClr val="480000"/>
    <a:srgbClr val="FF5050"/>
    <a:srgbClr val="FFB9B9"/>
    <a:srgbClr val="008080"/>
    <a:srgbClr val="12028A"/>
    <a:srgbClr val="174923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434" autoAdjust="0"/>
  </p:normalViewPr>
  <p:slideViewPr>
    <p:cSldViewPr snapToGrid="0">
      <p:cViewPr>
        <p:scale>
          <a:sx n="89" d="100"/>
          <a:sy n="89" d="100"/>
        </p:scale>
        <p:origin x="-192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file:///\\piau\spoa\corfi\2016\1.%20PLOA%202016\5.%20APRESENTA&#199;&#213;ES\QUADROS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oleObject" Target="file:///\\piau\spoa\corfi\2016\1.%20PLOA%202016\5.%20APRESENTA&#199;&#213;ES\QUADROS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ColorStyle" Target="colors3.xml"/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Relationship Id="rId4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oleObject" Target="file:///\\piau\spoa\corfi\2016\1.%20PLOA%202016\5.%20APRESENTA&#199;&#213;ES\QUADROS.xlsx" TargetMode="External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ColorStyle" Target="colors5.xml"/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2.xml"/><Relationship Id="rId4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ColorStyle" Target="colors6.xml"/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3.xml"/><Relationship Id="rId4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  <c:perspective val="3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1.6157345789230192E-2"/>
          <c:y val="0.11470580956398774"/>
          <c:w val="0.93352911501274682"/>
          <c:h val="0.8504396323146397"/>
        </c:manualLayout>
      </c:layout>
      <c:pie3DChart>
        <c:varyColors val="1"/>
        <c:ser>
          <c:idx val="0"/>
          <c:order val="0"/>
          <c:explosion val="26"/>
          <c:dPt>
            <c:idx val="0"/>
            <c:bubble3D val="0"/>
            <c:explosion val="9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explosion val="16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explosion val="35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3"/>
            <c:bubble3D val="0"/>
            <c:explosion val="37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dLbl>
              <c:idx val="0"/>
              <c:layout>
                <c:manualLayout>
                  <c:x val="8.3692604044730293E-2"/>
                  <c:y val="-0.16156211849845389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8.696293885319939E-2"/>
                  <c:y val="5.5020395400048543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4.1124635703285464E-2"/>
                  <c:y val="3.1739729023687936E-3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.18980466103988289"/>
                  <c:y val="2.031342657516028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(FRGPS!$A$3,FRGPS!$A$4,FRGPS!$A$6,FRGPS!$A$7)</c:f>
              <c:strCache>
                <c:ptCount val="4"/>
                <c:pt idx="0">
                  <c:v>Benefícios Previdenciários Urbanos</c:v>
                </c:pt>
                <c:pt idx="1">
                  <c:v>Benefícios Previdenciários Rurais</c:v>
                </c:pt>
                <c:pt idx="2">
                  <c:v>COMPREV</c:v>
                </c:pt>
                <c:pt idx="3">
                  <c:v>Sentenças Judiciais</c:v>
                </c:pt>
              </c:strCache>
            </c:strRef>
          </c:cat>
          <c:val>
            <c:numRef>
              <c:f>(FRGPS!$D$3,FRGPS!$D$4,FRGPS!$D$6,FRGPS!$D$7)</c:f>
              <c:numCache>
                <c:formatCode>#,##0</c:formatCode>
                <c:ptCount val="4"/>
                <c:pt idx="0">
                  <c:v>372555021754.79742</c:v>
                </c:pt>
                <c:pt idx="1">
                  <c:v>108321493616</c:v>
                </c:pt>
                <c:pt idx="2">
                  <c:v>2540282959</c:v>
                </c:pt>
                <c:pt idx="3">
                  <c:v>9880214700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50"/>
      <c:rotY val="0"/>
      <c:depthPercent val="100"/>
      <c:rAngAx val="0"/>
      <c:perspective val="3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9.4754663229776118E-3"/>
          <c:y val="0.10713574999329983"/>
          <c:w val="0.9905245576524091"/>
          <c:h val="0.89286422076522565"/>
        </c:manualLayout>
      </c:layout>
      <c:pie3DChart>
        <c:varyColors val="1"/>
        <c:ser>
          <c:idx val="0"/>
          <c:order val="0"/>
          <c:dPt>
            <c:idx val="0"/>
            <c:bubble3D val="0"/>
            <c:explosion val="14"/>
            <c:spPr>
              <a:solidFill>
                <a:schemeClr val="accent4">
                  <a:lumMod val="60000"/>
                  <a:lumOff val="40000"/>
                  <a:alpha val="90000"/>
                </a:schemeClr>
              </a:solidFill>
              <a:ln w="19050">
                <a:solidFill>
                  <a:schemeClr val="accent1">
                    <a:lumMod val="75000"/>
                  </a:schemeClr>
                </a:solidFill>
              </a:ln>
              <a:effectLst>
                <a:innerShdw blurRad="114300">
                  <a:schemeClr val="accent1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1">
                    <a:lumMod val="75000"/>
                  </a:schemeClr>
                </a:contourClr>
              </a:sp3d>
            </c:spPr>
          </c:dPt>
          <c:dPt>
            <c:idx val="1"/>
            <c:bubble3D val="0"/>
            <c:explosion val="7"/>
            <c:spPr>
              <a:solidFill>
                <a:schemeClr val="accent1">
                  <a:lumMod val="50000"/>
                  <a:alpha val="90000"/>
                </a:schemeClr>
              </a:solidFill>
              <a:ln w="19050">
                <a:solidFill>
                  <a:schemeClr val="accent2">
                    <a:lumMod val="75000"/>
                  </a:schemeClr>
                </a:solidFill>
              </a:ln>
              <a:effectLst>
                <a:innerShdw blurRad="114300">
                  <a:schemeClr val="accent2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2">
                    <a:lumMod val="75000"/>
                  </a:schemeClr>
                </a:contourClr>
              </a:sp3d>
            </c:spPr>
          </c:dPt>
          <c:dPt>
            <c:idx val="2"/>
            <c:bubble3D val="0"/>
            <c:explosion val="9"/>
            <c:spPr>
              <a:solidFill>
                <a:srgbClr val="00B050">
                  <a:alpha val="90000"/>
                </a:srgbClr>
              </a:solidFill>
              <a:ln w="19050">
                <a:solidFill>
                  <a:schemeClr val="accent3">
                    <a:lumMod val="75000"/>
                  </a:schemeClr>
                </a:solidFill>
              </a:ln>
              <a:effectLst>
                <a:innerShdw blurRad="114300">
                  <a:schemeClr val="accent3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3">
                    <a:lumMod val="75000"/>
                  </a:schemeClr>
                </a:contourClr>
              </a:sp3d>
            </c:spPr>
          </c:dPt>
          <c:dLbls>
            <c:dLbl>
              <c:idx val="0"/>
              <c:layout>
                <c:manualLayout>
                  <c:x val="0.17162616908495337"/>
                  <c:y val="5.210639482776775E-2"/>
                </c:manualLayout>
              </c:layout>
              <c:spPr>
                <a:solidFill>
                  <a:schemeClr val="bg1">
                    <a:alpha val="90000"/>
                  </a:schemeClr>
                </a:solidFill>
                <a:ln w="12700" cap="flat" cmpd="sng" algn="ctr">
                  <a:solidFill>
                    <a:schemeClr val="accent1">
                      <a:lumMod val="75000"/>
                    </a:schemeClr>
                  </a:solidFill>
                  <a:round/>
                </a:ln>
                <a:effectLst>
                  <a:outerShdw blurRad="50800" dist="38100" dir="2700000" algn="tl" rotWithShape="0">
                    <a:schemeClr val="accent1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800" b="1" i="0" u="none" strike="noStrike" kern="1200" baseline="0">
                      <a:solidFill>
                        <a:sysClr val="windowText" lastClr="000000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7.1626957818933065E-2"/>
                  <c:y val="-0.32793901435608036"/>
                </c:manualLayout>
              </c:layout>
              <c:spPr>
                <a:solidFill>
                  <a:schemeClr val="bg1">
                    <a:alpha val="90000"/>
                  </a:schemeClr>
                </a:solidFill>
                <a:ln w="12700" cap="flat" cmpd="sng" algn="ctr">
                  <a:solidFill>
                    <a:schemeClr val="accent1">
                      <a:lumMod val="75000"/>
                    </a:schemeClr>
                  </a:solidFill>
                  <a:round/>
                </a:ln>
                <a:effectLst>
                  <a:outerShdw blurRad="50800" dist="38100" dir="2700000" algn="tl" rotWithShape="0">
                    <a:schemeClr val="accent2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800" b="1" i="0" u="none" strike="noStrike" kern="1200" baseline="0">
                      <a:solidFill>
                        <a:sysClr val="windowText" lastClr="000000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0.20395573539637721"/>
                  <c:y val="3.7620109697006902E-2"/>
                </c:manualLayout>
              </c:layout>
              <c:spPr>
                <a:solidFill>
                  <a:schemeClr val="bg1">
                    <a:alpha val="90000"/>
                  </a:schemeClr>
                </a:solidFill>
                <a:ln w="12700" cap="flat" cmpd="sng" algn="ctr">
                  <a:solidFill>
                    <a:schemeClr val="accent1">
                      <a:lumMod val="75000"/>
                    </a:schemeClr>
                  </a:solidFill>
                  <a:round/>
                </a:ln>
                <a:effectLst>
                  <a:outerShdw blurRad="50800" dist="38100" dir="2700000" algn="tl" rotWithShape="0">
                    <a:schemeClr val="accent3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0">
                  <a:spAutoFit/>
                </a:bodyPr>
                <a:lstStyle/>
                <a:p>
                  <a:pPr algn="ctr">
                    <a:defRPr lang="en-US" sz="1800" b="1" i="0" u="none" strike="noStrike" kern="1200" baseline="0">
                      <a:solidFill>
                        <a:sysClr val="windowText" lastClr="000000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solidFill>
                <a:schemeClr val="bg1">
                  <a:alpha val="90000"/>
                </a:schemeClr>
              </a:solidFill>
              <a:ln w="12700" cap="flat" cmpd="sng" algn="ctr">
                <a:solidFill>
                  <a:schemeClr val="accent1">
                    <a:lumMod val="75000"/>
                  </a:schemeClr>
                </a:solidFill>
                <a:round/>
              </a:ln>
              <a:effectLst>
                <a:outerShdw blurRad="50800" dist="38100" dir="2700000" algn="tl" rotWithShape="0">
                  <a:srgbClr val="5B9BD5">
                    <a:lumMod val="75000"/>
                    <a:alpha val="40000"/>
                  </a:srgbClr>
                </a:outerShdw>
              </a:effectLst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ysClr val="windowText" lastClr="000000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inEnd"/>
            <c:showLegendKey val="0"/>
            <c:showVal val="1"/>
            <c:showCatName val="1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DISCRIC!$A$4:$A$6</c:f>
              <c:strCache>
                <c:ptCount val="3"/>
                <c:pt idx="0">
                  <c:v>ADM  DIRETA</c:v>
                </c:pt>
                <c:pt idx="1">
                  <c:v>INSS</c:v>
                </c:pt>
                <c:pt idx="2">
                  <c:v>PREVIC</c:v>
                </c:pt>
              </c:strCache>
            </c:strRef>
          </c:cat>
          <c:val>
            <c:numRef>
              <c:f>DISCRIC!$D$4:$D$6</c:f>
              <c:numCache>
                <c:formatCode>#,##0</c:formatCode>
                <c:ptCount val="3"/>
                <c:pt idx="0">
                  <c:v>106016868</c:v>
                </c:pt>
                <c:pt idx="1">
                  <c:v>1555349436</c:v>
                </c:pt>
                <c:pt idx="2">
                  <c:v>27742762</c:v>
                </c:pt>
              </c:numCache>
            </c:numRef>
          </c:val>
        </c:ser>
        <c:dLbls>
          <c:dLblPos val="in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solidFill>
          <a:schemeClr val="accent5">
            <a:lumMod val="20000"/>
            <a:lumOff val="80000"/>
          </a:schemeClr>
        </a:solidFill>
        <a:ln>
          <a:noFill/>
        </a:ln>
        <a:effectLst/>
      </c:spPr>
    </c:plotArea>
    <c:plotVisOnly val="1"/>
    <c:dispBlanksAs val="gap"/>
    <c:showDLblsOverMax val="0"/>
  </c:chart>
  <c:spPr>
    <a:solidFill>
      <a:schemeClr val="accent5">
        <a:lumMod val="20000"/>
        <a:lumOff val="80000"/>
      </a:schemeClr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pt-BR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0261108826022106"/>
          <c:y val="6.8814844610375445E-2"/>
          <c:w val="0.77702891834721355"/>
          <c:h val="0.8198888094961657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DISCRIC!$A$40</c:f>
              <c:strCache>
                <c:ptCount val="1"/>
                <c:pt idx="0">
                  <c:v>NECESSIDADE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635000"/>
            </a:sp3d>
          </c:spPr>
          <c:invertIfNegative val="0"/>
          <c:dLbls>
            <c:dLbl>
              <c:idx val="0"/>
              <c:layout>
                <c:manualLayout>
                  <c:x val="2.0913443593350439E-2"/>
                  <c:y val="-7.6665065621070536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-3000000" spcFirstLastPara="1" vertOverflow="ellipsis" wrap="square" lIns="38100" tIns="19050" rIns="38100" bIns="19050" anchor="t" anchorCtr="0">
                  <a:spAutoFit/>
                </a:bodyPr>
                <a:lstStyle/>
                <a:p>
                  <a:pPr>
                    <a:defRPr sz="18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5.3598105291756043E-2"/>
                  <c:y val="8.8964476306168466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1618579774083577E-2"/>
                  <c:y val="-2.555502187369017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30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DISCRIC!$B$38:$D$39</c:f>
              <c:strCache>
                <c:ptCount val="3"/>
                <c:pt idx="0">
                  <c:v>ADM  DIRETA</c:v>
                </c:pt>
                <c:pt idx="1">
                  <c:v>INSS</c:v>
                </c:pt>
                <c:pt idx="2">
                  <c:v>PREVIC</c:v>
                </c:pt>
              </c:strCache>
            </c:strRef>
          </c:cat>
          <c:val>
            <c:numRef>
              <c:f>DISCRIC!$B$40:$D$40</c:f>
              <c:numCache>
                <c:formatCode>#,##0</c:formatCode>
                <c:ptCount val="3"/>
                <c:pt idx="0">
                  <c:v>165144915</c:v>
                </c:pt>
                <c:pt idx="1">
                  <c:v>2148526000</c:v>
                </c:pt>
                <c:pt idx="2">
                  <c:v>67657520</c:v>
                </c:pt>
              </c:numCache>
            </c:numRef>
          </c:val>
        </c:ser>
        <c:ser>
          <c:idx val="1"/>
          <c:order val="1"/>
          <c:tx>
            <c:strRef>
              <c:f>DISCRIC!$A$41</c:f>
              <c:strCache>
                <c:ptCount val="1"/>
                <c:pt idx="0">
                  <c:v>LIMITE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635000"/>
            </a:sp3d>
          </c:spPr>
          <c:invertIfNegative val="0"/>
          <c:dLbls>
            <c:dLbl>
              <c:idx val="0"/>
              <c:layout>
                <c:manualLayout>
                  <c:x val="3.3101254897914663E-2"/>
                  <c:y val="-1.533301312421410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9086571233810398E-2"/>
                  <c:y val="-9.815949655771967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solidFill>
                <a:schemeClr val="bg1"/>
              </a:solidFill>
              <a:ln>
                <a:noFill/>
              </a:ln>
              <a:effectLst/>
            </c:spPr>
            <c:txPr>
              <a:bodyPr rot="-30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DISCRIC!$B$38:$D$39</c:f>
              <c:strCache>
                <c:ptCount val="3"/>
                <c:pt idx="0">
                  <c:v>ADM  DIRETA</c:v>
                </c:pt>
                <c:pt idx="1">
                  <c:v>INSS</c:v>
                </c:pt>
                <c:pt idx="2">
                  <c:v>PREVIC</c:v>
                </c:pt>
              </c:strCache>
            </c:strRef>
          </c:cat>
          <c:val>
            <c:numRef>
              <c:f>DISCRIC!$B$41:$D$41</c:f>
              <c:numCache>
                <c:formatCode>#,##0</c:formatCode>
                <c:ptCount val="3"/>
                <c:pt idx="0">
                  <c:v>106016868</c:v>
                </c:pt>
                <c:pt idx="1">
                  <c:v>1555349436</c:v>
                </c:pt>
                <c:pt idx="2">
                  <c:v>27742762</c:v>
                </c:pt>
              </c:numCache>
            </c:numRef>
          </c:val>
        </c:ser>
        <c:ser>
          <c:idx val="2"/>
          <c:order val="2"/>
          <c:tx>
            <c:strRef>
              <c:f>DISCRIC!$A$42</c:f>
              <c:strCache>
                <c:ptCount val="1"/>
                <c:pt idx="0">
                  <c:v>EXPANSÃO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dLbl>
              <c:idx val="0"/>
              <c:layout>
                <c:manualLayout>
                  <c:x val="3.0604436277707994E-2"/>
                  <c:y val="-3.066602624842830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8135962238641692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30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DISCRIC!$B$38:$D$39</c:f>
              <c:strCache>
                <c:ptCount val="3"/>
                <c:pt idx="0">
                  <c:v>ADM  DIRETA</c:v>
                </c:pt>
                <c:pt idx="1">
                  <c:v>INSS</c:v>
                </c:pt>
                <c:pt idx="2">
                  <c:v>PREVIC</c:v>
                </c:pt>
              </c:strCache>
            </c:strRef>
          </c:cat>
          <c:val>
            <c:numRef>
              <c:f>DISCRIC!$B$42:$D$42</c:f>
              <c:numCache>
                <c:formatCode>#,##0</c:formatCode>
                <c:ptCount val="3"/>
                <c:pt idx="0">
                  <c:v>59128047</c:v>
                </c:pt>
                <c:pt idx="1">
                  <c:v>593176564</c:v>
                </c:pt>
                <c:pt idx="2">
                  <c:v>39914758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5"/>
        <c:axId val="102497280"/>
        <c:axId val="102528896"/>
      </c:barChart>
      <c:catAx>
        <c:axId val="102497280"/>
        <c:scaling>
          <c:orientation val="minMax"/>
        </c:scaling>
        <c:delete val="0"/>
        <c:axPos val="b"/>
        <c:numFmt formatCode="G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02528896"/>
        <c:crosses val="autoZero"/>
        <c:auto val="1"/>
        <c:lblAlgn val="ctr"/>
        <c:lblOffset val="100"/>
        <c:noMultiLvlLbl val="0"/>
      </c:catAx>
      <c:valAx>
        <c:axId val="1025288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02497280"/>
        <c:crosses val="autoZero"/>
        <c:crossBetween val="between"/>
      </c:valAx>
      <c:spPr>
        <a:solidFill>
          <a:schemeClr val="bg1"/>
        </a:solidFill>
        <a:ln>
          <a:noFill/>
        </a:ln>
        <a:effectLst/>
      </c:spPr>
    </c:plotArea>
    <c:legend>
      <c:legendPos val="b"/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</c:legendEntry>
      <c:layout>
        <c:manualLayout>
          <c:xMode val="edge"/>
          <c:yMode val="edge"/>
          <c:x val="0.88344569599299183"/>
          <c:y val="7.1597122464292909E-2"/>
          <c:w val="0.10745882552632613"/>
          <c:h val="0.7622952353567209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</c:chart>
  <c:spPr>
    <a:solidFill>
      <a:schemeClr val="bg2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>
      <a:outerShdw blurRad="50800" dist="50800" dir="5400000" algn="ctr" rotWithShape="0">
        <a:schemeClr val="bg2">
          <a:lumMod val="90000"/>
        </a:schemeClr>
      </a:outerShdw>
    </a:effectLst>
  </c:spPr>
  <c:txPr>
    <a:bodyPr/>
    <a:lstStyle/>
    <a:p>
      <a:pPr>
        <a:defRPr/>
      </a:pPr>
      <a:endParaRPr lang="pt-BR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title>
    <c:autoTitleDeleted val="0"/>
    <c:view3D>
      <c:rotX val="30"/>
      <c:rotY val="0"/>
      <c:depthPercent val="100"/>
      <c:rAngAx val="0"/>
      <c:perspective val="3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2095117510882025"/>
          <c:y val="0.14816559123097098"/>
          <c:w val="0.85416666666666663"/>
          <c:h val="0.77782945465150188"/>
        </c:manualLayout>
      </c:layout>
      <c:pie3DChart>
        <c:varyColors val="1"/>
        <c:ser>
          <c:idx val="0"/>
          <c:order val="0"/>
          <c:tx>
            <c:strRef>
              <c:f>INSS!$B$44:$B$45</c:f>
              <c:strCache>
                <c:ptCount val="2"/>
              </c:strCache>
            </c:strRef>
          </c:tx>
          <c:explosion val="29"/>
          <c:dPt>
            <c:idx val="0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rgbClr val="0070C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explosion val="3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5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dLbl>
              <c:idx val="0"/>
              <c:layout>
                <c:manualLayout>
                  <c:x val="0.13018039728858821"/>
                  <c:y val="0.11392833479576671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4139281590752631"/>
                      <c:h val="0.22259688372361403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-1.0672412217129576E-2"/>
                  <c:y val="-0.3413484678051608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6.7640617234929368E-2"/>
                  <c:y val="0.32296856066710838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7.4804814479065479E-2"/>
                  <c:y val="6.8020263158418345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7.7517974382602758E-2"/>
                  <c:y val="-5.1195116467397682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0.12244614760928435"/>
                  <c:y val="-0.13331363525121023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-6.0206627359020694E-2"/>
                  <c:y val="-0.1183421974702887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3424776470020219"/>
                      <c:h val="0.13668141038268"/>
                    </c:manualLayout>
                  </c15:layout>
                </c:ext>
              </c:extLst>
            </c:dLbl>
            <c:dLbl>
              <c:idx val="7"/>
              <c:layout>
                <c:manualLayout>
                  <c:x val="-2.4618223863786808E-2"/>
                  <c:y val="-2.6796156685310206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9.0257997008223637E-2"/>
                      <c:h val="0.16195066724766061"/>
                    </c:manualLayout>
                  </c15:layout>
                </c:ext>
              </c:extLst>
            </c:dLbl>
            <c:dLbl>
              <c:idx val="8"/>
              <c:layout>
                <c:manualLayout>
                  <c:x val="0.18797825003057414"/>
                  <c:y val="-7.7780165424095729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0.29036551271755734"/>
                  <c:y val="-8.1519418528533366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INSS!$A$46:$A$55</c:f>
              <c:strCache>
                <c:ptCount val="10"/>
                <c:pt idx="0">
                  <c:v>DATAPREV</c:v>
                </c:pt>
                <c:pt idx="1">
                  <c:v>FUNCIONAMENTO DAS UNIDADES</c:v>
                </c:pt>
                <c:pt idx="2">
                  <c:v>REFORMAS DAS UNIDADES</c:v>
                </c:pt>
                <c:pt idx="3">
                  <c:v>INSTALAÇÃO DE UNIDADES</c:v>
                </c:pt>
                <c:pt idx="4">
                  <c:v>CAPACITAÇÃO</c:v>
                </c:pt>
                <c:pt idx="5">
                  <c:v>REC.DO DIREITO/PERÍCIA MÉDICA/REAB.PROFIS.</c:v>
                </c:pt>
                <c:pt idx="6">
                  <c:v>CANAL 135</c:v>
                </c:pt>
                <c:pt idx="7">
                  <c:v>ECT</c:v>
                </c:pt>
                <c:pt idx="8">
                  <c:v>ADMINISTRAÇÃO DA UNIDADE</c:v>
                </c:pt>
                <c:pt idx="9">
                  <c:v>DEMAIS</c:v>
                </c:pt>
              </c:strCache>
            </c:strRef>
          </c:cat>
          <c:val>
            <c:numRef>
              <c:f>INSS!$B$46:$B$55</c:f>
              <c:numCache>
                <c:formatCode>_(* #,##0_);_(* \(#,##0\);_(* "-"??_);_(@_)</c:formatCode>
                <c:ptCount val="10"/>
                <c:pt idx="0">
                  <c:v>364389552</c:v>
                </c:pt>
                <c:pt idx="1">
                  <c:v>806095056</c:v>
                </c:pt>
                <c:pt idx="2">
                  <c:v>25000000</c:v>
                </c:pt>
                <c:pt idx="3" formatCode="Geral">
                  <c:v>20000000</c:v>
                </c:pt>
                <c:pt idx="4">
                  <c:v>16000000</c:v>
                </c:pt>
                <c:pt idx="5">
                  <c:v>68738828</c:v>
                </c:pt>
                <c:pt idx="6">
                  <c:v>130000000</c:v>
                </c:pt>
                <c:pt idx="7">
                  <c:v>13624944</c:v>
                </c:pt>
                <c:pt idx="8">
                  <c:v>61375056</c:v>
                </c:pt>
                <c:pt idx="9">
                  <c:v>50126000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2.6850885826771653E-2"/>
          <c:y val="0.23867987953710412"/>
          <c:w val="0.76808995466475782"/>
          <c:h val="0.63675514197089"/>
        </c:manualLayout>
      </c:layout>
      <c:pie3DChart>
        <c:varyColors val="1"/>
        <c:ser>
          <c:idx val="0"/>
          <c:order val="0"/>
          <c:spPr>
            <a:scene3d>
              <a:camera prst="orthographicFront"/>
              <a:lightRig rig="threePt" dir="t"/>
            </a:scene3d>
            <a:sp3d>
              <a:contourClr>
                <a:srgbClr val="000000"/>
              </a:contourClr>
            </a:sp3d>
          </c:spPr>
          <c:explosion val="16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>
                <a:contourClr>
                  <a:schemeClr val="lt1"/>
                </a:contourClr>
              </a:sp3d>
            </c:spPr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>
                <a:contourClr>
                  <a:schemeClr val="lt1"/>
                </a:contourClr>
              </a:sp3d>
            </c:spPr>
          </c:dPt>
          <c:dPt>
            <c:idx val="5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>
                <a:contourClr>
                  <a:schemeClr val="lt1"/>
                </a:contourClr>
              </a:sp3d>
            </c:spPr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>
                <a:contourClr>
                  <a:schemeClr val="lt1"/>
                </a:contourClr>
              </a:sp3d>
            </c:spPr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>
                <a:contourClr>
                  <a:schemeClr val="lt1"/>
                </a:contourClr>
              </a:sp3d>
            </c:spPr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>
                <a:contourClr>
                  <a:schemeClr val="lt1"/>
                </a:contourClr>
              </a:sp3d>
            </c:spPr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>
                <a:contourClr>
                  <a:schemeClr val="lt1"/>
                </a:contourClr>
              </a:sp3d>
            </c:spPr>
          </c:dPt>
          <c:dPt>
            <c:idx val="10"/>
            <c:bubble3D val="0"/>
            <c:spPr>
              <a:solidFill>
                <a:schemeClr val="accent5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>
                <a:contourClr>
                  <a:schemeClr val="lt1"/>
                </a:contourClr>
              </a:sp3d>
            </c:spPr>
          </c:dPt>
          <c:dPt>
            <c:idx val="11"/>
            <c:bubble3D val="0"/>
            <c:spPr>
              <a:solidFill>
                <a:schemeClr val="accent6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>
                <a:contourClr>
                  <a:schemeClr val="lt1"/>
                </a:contourClr>
              </a:sp3d>
            </c:spPr>
          </c:dPt>
          <c:dPt>
            <c:idx val="12"/>
            <c:bubble3D val="0"/>
            <c:spPr>
              <a:solidFill>
                <a:schemeClr val="accent1">
                  <a:lumMod val="80000"/>
                  <a:lumOff val="20000"/>
                </a:schemeClr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>
                <a:contourClr>
                  <a:schemeClr val="lt1"/>
                </a:contourClr>
              </a:sp3d>
            </c:spPr>
          </c:dPt>
          <c:dPt>
            <c:idx val="13"/>
            <c:bubble3D val="0"/>
            <c:spPr>
              <a:solidFill>
                <a:schemeClr val="accent2">
                  <a:lumMod val="80000"/>
                  <a:lumOff val="20000"/>
                </a:schemeClr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>
                <a:contourClr>
                  <a:schemeClr val="lt1"/>
                </a:contourClr>
              </a:sp3d>
            </c:spPr>
          </c:dPt>
          <c:dPt>
            <c:idx val="14"/>
            <c:bubble3D val="0"/>
            <c:spPr>
              <a:solidFill>
                <a:schemeClr val="accent3">
                  <a:lumMod val="80000"/>
                  <a:lumOff val="20000"/>
                </a:schemeClr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>
                <a:contourClr>
                  <a:schemeClr val="lt1"/>
                </a:contourClr>
              </a:sp3d>
            </c:spPr>
          </c:dPt>
          <c:dPt>
            <c:idx val="15"/>
            <c:bubble3D val="0"/>
            <c:spPr>
              <a:solidFill>
                <a:schemeClr val="accent4">
                  <a:lumMod val="80000"/>
                  <a:lumOff val="20000"/>
                </a:schemeClr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>
                <a:contourClr>
                  <a:schemeClr val="lt1"/>
                </a:contourClr>
              </a:sp3d>
            </c:spPr>
          </c:dPt>
          <c:dPt>
            <c:idx val="16"/>
            <c:bubble3D val="0"/>
            <c:spPr>
              <a:solidFill>
                <a:schemeClr val="accent5">
                  <a:lumMod val="80000"/>
                  <a:lumOff val="20000"/>
                </a:schemeClr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>
                <a:contourClr>
                  <a:schemeClr val="lt1"/>
                </a:contourClr>
              </a:sp3d>
            </c:spPr>
          </c:dPt>
          <c:dPt>
            <c:idx val="17"/>
            <c:bubble3D val="0"/>
            <c:spPr>
              <a:solidFill>
                <a:schemeClr val="accent6">
                  <a:lumMod val="80000"/>
                  <a:lumOff val="20000"/>
                </a:schemeClr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>
                <a:contourClr>
                  <a:schemeClr val="lt1"/>
                </a:contourClr>
              </a:sp3d>
            </c:spPr>
          </c:dPt>
          <c:dPt>
            <c:idx val="18"/>
            <c:bubble3D val="0"/>
            <c:spPr>
              <a:solidFill>
                <a:schemeClr val="accent1">
                  <a:lumMod val="80000"/>
                </a:schemeClr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>
                <a:contourClr>
                  <a:schemeClr val="lt1"/>
                </a:contourClr>
              </a:sp3d>
            </c:spPr>
          </c:dPt>
          <c:dPt>
            <c:idx val="19"/>
            <c:bubble3D val="0"/>
            <c:spPr>
              <a:solidFill>
                <a:schemeClr val="accent2">
                  <a:lumMod val="80000"/>
                </a:schemeClr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>
                <a:contourClr>
                  <a:schemeClr val="lt1"/>
                </a:contourClr>
              </a:sp3d>
            </c:spPr>
          </c:dPt>
          <c:dPt>
            <c:idx val="20"/>
            <c:bubble3D val="0"/>
            <c:spPr>
              <a:solidFill>
                <a:schemeClr val="accent3">
                  <a:lumMod val="80000"/>
                </a:schemeClr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>
                <a:contourClr>
                  <a:schemeClr val="lt1"/>
                </a:contourClr>
              </a:sp3d>
            </c:spPr>
          </c:dPt>
          <c:dPt>
            <c:idx val="21"/>
            <c:bubble3D val="0"/>
            <c:spPr>
              <a:solidFill>
                <a:schemeClr val="accent4">
                  <a:lumMod val="80000"/>
                </a:schemeClr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>
                <a:contourClr>
                  <a:schemeClr val="lt1"/>
                </a:contourClr>
              </a:sp3d>
            </c:spPr>
          </c:dPt>
          <c:dPt>
            <c:idx val="22"/>
            <c:bubble3D val="0"/>
            <c:spPr>
              <a:solidFill>
                <a:schemeClr val="accent5">
                  <a:lumMod val="80000"/>
                </a:schemeClr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>
                <a:contourClr>
                  <a:schemeClr val="lt1"/>
                </a:contourClr>
              </a:sp3d>
            </c:spPr>
          </c:dPt>
          <c:dPt>
            <c:idx val="23"/>
            <c:bubble3D val="0"/>
            <c:spPr>
              <a:solidFill>
                <a:schemeClr val="accent6">
                  <a:lumMod val="80000"/>
                </a:schemeClr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>
                <a:contourClr>
                  <a:schemeClr val="lt1"/>
                </a:contourClr>
              </a:sp3d>
            </c:spPr>
          </c:dPt>
          <c:dLbls>
            <c:dLbl>
              <c:idx val="0"/>
              <c:layout>
                <c:manualLayout>
                  <c:x val="-0.34866379593175856"/>
                  <c:y val="-3.8578438254529029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0.40769274934383204"/>
                  <c:y val="-0.12105722975974596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0.20779281496062993"/>
                  <c:y val="-0.1405552985864298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9.6740485564304462E-3"/>
                  <c:y val="-0.1817578115919454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3.9368192257217847E-2"/>
                  <c:y val="-0.13123723403924287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0.22678157808398949"/>
                  <c:y val="-0.12553880385315797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0.15312081692913371"/>
                  <c:y val="-6.1376185899295638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0.28901952099737516"/>
                  <c:y val="-5.0226430780599704E-4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0.11149130577427821"/>
                  <c:y val="3.7873913720729693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0.13257037401574803"/>
                  <c:y val="2.5508949877719466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0"/>
              <c:layout>
                <c:manualLayout>
                  <c:x val="9.2710055774278058E-2"/>
                  <c:y val="5.9541200591075684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1"/>
              <c:layout>
                <c:manualLayout>
                  <c:x val="0.15075803805774279"/>
                  <c:y val="0.11030229392382816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2"/>
              <c:layout>
                <c:manualLayout>
                  <c:x val="4.8854084645669212E-2"/>
                  <c:y val="0.15897086336196031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3"/>
              <c:layout>
                <c:manualLayout>
                  <c:x val="7.4196604330708515E-2"/>
                  <c:y val="8.2395873964606105E-3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4"/>
              <c:layout>
                <c:manualLayout>
                  <c:x val="7.0232912518166629E-2"/>
                  <c:y val="-6.9255643044619425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5"/>
              <c:layout>
                <c:manualLayout>
                  <c:x val="0.20719534283421173"/>
                  <c:y val="-2.5891158835128575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6"/>
              <c:layout>
                <c:manualLayout>
                  <c:x val="0.1355349409448818"/>
                  <c:y val="3.8423768669945908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7"/>
              <c:layout>
                <c:manualLayout>
                  <c:x val="3.2360892388451447E-2"/>
                  <c:y val="7.5548312829393588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8"/>
              <c:layout>
                <c:manualLayout>
                  <c:x val="-2.3364255249343831E-2"/>
                  <c:y val="4.9920752430005606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7485933398950132"/>
                      <c:h val="8.0757291572667519E-2"/>
                    </c:manualLayout>
                  </c15:layout>
                </c:ext>
              </c:extLst>
            </c:dLbl>
            <c:dLbl>
              <c:idx val="19"/>
              <c:layout>
                <c:manualLayout>
                  <c:x val="-0.15630634842519686"/>
                  <c:y val="3.1636611041138629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0"/>
              <c:layout>
                <c:manualLayout>
                  <c:x val="-0.13002837926509186"/>
                  <c:y val="-4.5908861359126488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1"/>
              <c:layout>
                <c:manualLayout>
                  <c:x val="-0.11236081036745407"/>
                  <c:y val="-0.1677235144810085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2"/>
              <c:layout>
                <c:manualLayout>
                  <c:x val="0.18684924540682415"/>
                  <c:y val="3.3038887594382768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3"/>
              <c:layout>
                <c:manualLayout>
                  <c:x val="-0.31915149278215221"/>
                  <c:y val="4.8421647225584584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'2593'!$E$155:$E$178</c:f>
              <c:strCache>
                <c:ptCount val="24"/>
                <c:pt idx="0">
                  <c:v>ÁGUA E ESGOTO</c:v>
                </c:pt>
                <c:pt idx="1">
                  <c:v>AJUDA DE CUSTO</c:v>
                </c:pt>
                <c:pt idx="2">
                  <c:v>APOIO ADM., TÉCNICO E OPERACIONAL</c:v>
                </c:pt>
                <c:pt idx="3">
                  <c:v>BRIGADISTAS</c:v>
                </c:pt>
                <c:pt idx="4">
                  <c:v>CONDOMÍNIOS</c:v>
                </c:pt>
                <c:pt idx="5">
                  <c:v>COPEIRAGEM</c:v>
                </c:pt>
                <c:pt idx="6">
                  <c:v>CORREIO</c:v>
                </c:pt>
                <c:pt idx="7">
                  <c:v>DIÁRIAS E PASSAGENS</c:v>
                </c:pt>
                <c:pt idx="8">
                  <c:v>ENERGIA ELÉTRICA</c:v>
                </c:pt>
                <c:pt idx="9">
                  <c:v>ESTAGIÁRIOS</c:v>
                </c:pt>
                <c:pt idx="10">
                  <c:v>ESTIVA</c:v>
                </c:pt>
                <c:pt idx="11">
                  <c:v>EVENTUAIS</c:v>
                </c:pt>
                <c:pt idx="12">
                  <c:v>INVESTIMENTO</c:v>
                </c:pt>
                <c:pt idx="13">
                  <c:v>LIMPEZA </c:v>
                </c:pt>
                <c:pt idx="14">
                  <c:v>LOC. IMÓVEIS</c:v>
                </c:pt>
                <c:pt idx="15">
                  <c:v>LOC. VEÍCULOS E MOTORISTAS</c:v>
                </c:pt>
                <c:pt idx="16">
                  <c:v>MANUT. MÁQUINAS E EQUIPAMENTOS</c:v>
                </c:pt>
                <c:pt idx="17">
                  <c:v>MANUT. PREDIAL</c:v>
                </c:pt>
                <c:pt idx="18">
                  <c:v>MANUTE. VIATURAS</c:v>
                </c:pt>
                <c:pt idx="19">
                  <c:v>MATERIAL DE CONSUMO</c:v>
                </c:pt>
                <c:pt idx="20">
                  <c:v>REPROGRAFIA </c:v>
                </c:pt>
                <c:pt idx="21">
                  <c:v>TELEFONIA</c:v>
                </c:pt>
                <c:pt idx="22">
                  <c:v>VIGILÂNCIA</c:v>
                </c:pt>
                <c:pt idx="23">
                  <c:v>DEMAIS DESPESAS</c:v>
                </c:pt>
              </c:strCache>
            </c:strRef>
          </c:cat>
          <c:val>
            <c:numRef>
              <c:f>'2593'!$F$155:$F$178</c:f>
              <c:numCache>
                <c:formatCode>Geral</c:formatCode>
                <c:ptCount val="24"/>
                <c:pt idx="0">
                  <c:v>12813991.804208152</c:v>
                </c:pt>
                <c:pt idx="1">
                  <c:v>3423175.9505616333</c:v>
                </c:pt>
                <c:pt idx="2">
                  <c:v>3444862.3104505083</c:v>
                </c:pt>
                <c:pt idx="3">
                  <c:v>1088217.8654301371</c:v>
                </c:pt>
                <c:pt idx="4">
                  <c:v>5586169.6890881779</c:v>
                </c:pt>
                <c:pt idx="5">
                  <c:v>1007259.5320623406</c:v>
                </c:pt>
                <c:pt idx="6">
                  <c:v>17715655.81130508</c:v>
                </c:pt>
                <c:pt idx="7">
                  <c:v>9850987.2671355177</c:v>
                </c:pt>
                <c:pt idx="8">
                  <c:v>54124026.384447046</c:v>
                </c:pt>
                <c:pt idx="9">
                  <c:v>35708906.069984555</c:v>
                </c:pt>
                <c:pt idx="10">
                  <c:v>2509523.7155450834</c:v>
                </c:pt>
                <c:pt idx="11">
                  <c:v>2606631.6152452994</c:v>
                </c:pt>
                <c:pt idx="12">
                  <c:v>34000000</c:v>
                </c:pt>
                <c:pt idx="13">
                  <c:v>98783335.566548452</c:v>
                </c:pt>
                <c:pt idx="14">
                  <c:v>48580974.178824976</c:v>
                </c:pt>
                <c:pt idx="15">
                  <c:v>21113130.399250783</c:v>
                </c:pt>
                <c:pt idx="16">
                  <c:v>18366776.880686786</c:v>
                </c:pt>
                <c:pt idx="17">
                  <c:v>42951479.991373673</c:v>
                </c:pt>
                <c:pt idx="18">
                  <c:v>1567707.5880155505</c:v>
                </c:pt>
                <c:pt idx="19" formatCode="_(* #,##000_);_(* \(#,##000\);_(* &quot;-&quot;??_);_(@_)">
                  <c:v>31139923.978047691</c:v>
                </c:pt>
                <c:pt idx="20">
                  <c:v>6246900.6714245463</c:v>
                </c:pt>
                <c:pt idx="21">
                  <c:v>12494088.401079569</c:v>
                </c:pt>
                <c:pt idx="22">
                  <c:v>340187479.13601464</c:v>
                </c:pt>
                <c:pt idx="23">
                  <c:v>783851.19326997781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0178443412799641"/>
          <c:y val="2.0951138633171749E-2"/>
          <c:w val="0.87645475450406451"/>
          <c:h val="0.7276259640253356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'DATAPREV (2)'!$B$8</c:f>
              <c:strCache>
                <c:ptCount val="1"/>
                <c:pt idx="0">
                  <c:v>CONTRATO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/>
              <a:lightRig rig="freezing" dir="t">
                <a:rot lat="0" lon="0" rev="3000000"/>
              </a:lightRig>
            </a:scene3d>
            <a:sp3d prstMaterial="metal">
              <a:bevelT w="101600" prst="riblet"/>
              <a:bevelB prst="angle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Lit>
              <c:formatCode>Geral</c:formatCode>
              <c:ptCount val="4"/>
              <c:pt idx="0">
                <c:v>2013</c:v>
              </c:pt>
              <c:pt idx="1">
                <c:v>2014</c:v>
              </c:pt>
              <c:pt idx="2">
                <c:v>2015</c:v>
              </c:pt>
              <c:pt idx="3">
                <c:v>2016</c:v>
              </c:pt>
            </c:numLit>
          </c:cat>
          <c:val>
            <c:numRef>
              <c:f>'DATAPREV (2)'!$C$8:$F$8</c:f>
              <c:numCache>
                <c:formatCode>_-* #,##0_-;\-* #,##0_-;_-* "-"??_-;_-@_-</c:formatCode>
                <c:ptCount val="4"/>
                <c:pt idx="0">
                  <c:v>587443620</c:v>
                </c:pt>
                <c:pt idx="1">
                  <c:v>609750166</c:v>
                </c:pt>
                <c:pt idx="2">
                  <c:v>570724000</c:v>
                </c:pt>
                <c:pt idx="3">
                  <c:v>591600000</c:v>
                </c:pt>
              </c:numCache>
            </c:numRef>
          </c:val>
        </c:ser>
        <c:ser>
          <c:idx val="1"/>
          <c:order val="1"/>
          <c:tx>
            <c:strRef>
              <c:f>'DATAPREV (2)'!$B$9</c:f>
              <c:strCache>
                <c:ptCount val="1"/>
                <c:pt idx="0">
                  <c:v>EXECUÇÃO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/>
              <a:lightRig rig="threePt" dir="t">
                <a:rot lat="0" lon="0" rev="3000000"/>
              </a:lightRig>
            </a:scene3d>
            <a:sp3d prstMaterial="metal">
              <a:bevelT w="101600" prst="riblet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Lit>
              <c:formatCode>Geral</c:formatCode>
              <c:ptCount val="4"/>
              <c:pt idx="0">
                <c:v>2013</c:v>
              </c:pt>
              <c:pt idx="1">
                <c:v>2014</c:v>
              </c:pt>
              <c:pt idx="2">
                <c:v>2015</c:v>
              </c:pt>
              <c:pt idx="3">
                <c:v>2016</c:v>
              </c:pt>
            </c:numLit>
          </c:cat>
          <c:val>
            <c:numRef>
              <c:f>'DATAPREV (2)'!$C$9:$F$9</c:f>
              <c:numCache>
                <c:formatCode>_-* #,##0_-;\-* #,##0_-;_-* "-"??_-;_-@_-</c:formatCode>
                <c:ptCount val="4"/>
                <c:pt idx="0">
                  <c:v>399405198</c:v>
                </c:pt>
                <c:pt idx="1">
                  <c:v>442288201</c:v>
                </c:pt>
                <c:pt idx="2">
                  <c:v>398909103</c:v>
                </c:pt>
                <c:pt idx="3">
                  <c:v>364389552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193747968"/>
        <c:axId val="193749760"/>
      </c:barChart>
      <c:catAx>
        <c:axId val="193747968"/>
        <c:scaling>
          <c:orientation val="minMax"/>
        </c:scaling>
        <c:delete val="0"/>
        <c:axPos val="b"/>
        <c:numFmt formatCode="Geral" sourceLinked="1"/>
        <c:majorTickMark val="none"/>
        <c:minorTickMark val="none"/>
        <c:tickLblPos val="nextTo"/>
        <c:spPr>
          <a:solidFill>
            <a:sysClr val="window" lastClr="FFFFFF"/>
          </a:solidFill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93749760"/>
        <c:crosses val="autoZero"/>
        <c:auto val="0"/>
        <c:lblAlgn val="ctr"/>
        <c:lblOffset val="100"/>
        <c:noMultiLvlLbl val="0"/>
      </c:catAx>
      <c:valAx>
        <c:axId val="1937497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-* #,##0_-;\-* #,##0_-;_-* &quot;-&quot;??_-;_-@_-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93747968"/>
        <c:crosses val="autoZero"/>
        <c:crossBetween val="between"/>
      </c:valAx>
      <c:spPr>
        <a:solidFill>
          <a:sysClr val="window" lastClr="FFFFFF">
            <a:lumMod val="95000"/>
          </a:sysClr>
        </a:solidFill>
        <a:ln>
          <a:noFill/>
        </a:ln>
        <a:effectLst/>
        <a:scene3d>
          <a:camera prst="orthographicFront"/>
          <a:lightRig rig="threePt" dir="t"/>
        </a:scene3d>
        <a:sp3d>
          <a:bevelT w="165100" prst="coolSlant"/>
          <a:bevelB w="381000" h="381000" prst="angle"/>
        </a:sp3d>
      </c:spPr>
    </c:plotArea>
    <c:legend>
      <c:legendPos val="b"/>
      <c:layout>
        <c:manualLayout>
          <c:xMode val="edge"/>
          <c:yMode val="edge"/>
          <c:x val="0.31746357445638196"/>
          <c:y val="0.91200805542768448"/>
          <c:w val="0.42581696650105527"/>
          <c:h val="7.0014521750645667E-2"/>
        </c:manualLayout>
      </c:layout>
      <c:overlay val="0"/>
      <c:spPr>
        <a:solidFill>
          <a:sysClr val="window" lastClr="FFFFFF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</c:chart>
  <c:spPr>
    <a:solidFill>
      <a:sysClr val="window" lastClr="FFFFFF">
        <a:lumMod val="85000"/>
      </a:sysClr>
    </a:solidFill>
    <a:ln>
      <a:noFill/>
    </a:ln>
    <a:effectLst/>
  </c:spPr>
  <c:txPr>
    <a:bodyPr/>
    <a:lstStyle/>
    <a:p>
      <a:pPr>
        <a:defRPr/>
      </a:pPr>
      <a:endParaRPr lang="pt-BR"/>
    </a:p>
  </c:txPr>
  <c:externalData r:id="rId2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3">
  <cs:axisTitle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587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000" b="0" i="0" u="none" strike="noStrike" kern="1200" baseline="0">
      <a:effectLst/>
    </cs:defRPr>
    <cs:bodyPr rot="0" spcFirstLastPara="1" vertOverflow="clip" horzOverflow="clip" vert="horz" wrap="square" lIns="38100" tIns="19050" rIns="38100" bIns="19050" anchor="ctr" anchorCtr="1">
      <a:spAutoFit/>
    </cs:bodyPr>
  </cs:dataLabel>
  <cs:dataLabelCallout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000" b="0" i="0" u="none" strike="noStrike" kern="1200" baseline="0">
      <a:effectLst/>
    </cs:defRPr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tx1"/>
    </cs:fontRef>
    <cs:spPr>
      <a:solidFill>
        <a:schemeClr val="phClr">
          <a:alpha val="90000"/>
        </a:schemeClr>
      </a:solidFill>
      <a:ln w="19050">
        <a:solidFill>
          <a:schemeClr val="phClr">
            <a:lumMod val="75000"/>
          </a:schemeClr>
        </a:solidFill>
      </a:ln>
      <a:effectLst>
        <a:innerShdw blurRad="114300">
          <a:schemeClr val="phClr">
            <a:lumMod val="75000"/>
          </a:schemeClr>
        </a:innerShdw>
      </a:effectLst>
      <a:scene3d>
        <a:camera prst="orthographicFront"/>
        <a:lightRig rig="threePt" dir="t"/>
      </a:scene3d>
      <a:sp3d contourW="19050" prstMaterial="flat">
        <a:contourClr>
          <a:schemeClr val="accent4">
            <a:lumMod val="75000"/>
          </a:schemeClr>
        </a:contourClr>
      </a:sp3d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00" b="1" kern="1200" cap="all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3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pt-BR" smtClean="0"/>
              <a:t>PREVIDÊNCIA SOCIAL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91A688-FE56-46C0-997F-BF0A16FB8A36}" type="datetimeFigureOut">
              <a:rPr lang="pt-BR" smtClean="0"/>
              <a:t>22/7/2015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3931B5-0624-4B58-B8F8-BEABCF70B22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0499015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pt-BR" smtClean="0"/>
              <a:t>PREVIDÊNCIA SOCIAL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EC83E8-3B4D-4FA1-B120-7D6FC7B73C45}" type="datetimeFigureOut">
              <a:rPr lang="pt-BR" smtClean="0"/>
              <a:t>22/7/2015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55AE6D-DEBD-46DC-BC9B-D53C9264BF1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287751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112215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521095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285840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814198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270908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30487-B0D0-4B64-A473-C43C3C1B988E}" type="datetimeFigureOut">
              <a:rPr lang="pt-BR" smtClean="0"/>
              <a:t>22/7/2015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C11E9-D74E-41A4-AC79-3C19007012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698149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30487-B0D0-4B64-A473-C43C3C1B988E}" type="datetimeFigureOut">
              <a:rPr lang="pt-BR" smtClean="0"/>
              <a:t>22/7/2015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C11E9-D74E-41A4-AC79-3C19007012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42678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30487-B0D0-4B64-A473-C43C3C1B988E}" type="datetimeFigureOut">
              <a:rPr lang="pt-BR" smtClean="0"/>
              <a:t>22/7/2015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C11E9-D74E-41A4-AC79-3C19007012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03431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30487-B0D0-4B64-A473-C43C3C1B988E}" type="datetimeFigureOut">
              <a:rPr lang="pt-BR" smtClean="0"/>
              <a:t>22/7/2015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C11E9-D74E-41A4-AC79-3C19007012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04676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30487-B0D0-4B64-A473-C43C3C1B988E}" type="datetimeFigureOut">
              <a:rPr lang="pt-BR" smtClean="0"/>
              <a:t>22/7/2015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C11E9-D74E-41A4-AC79-3C19007012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447686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30487-B0D0-4B64-A473-C43C3C1B988E}" type="datetimeFigureOut">
              <a:rPr lang="pt-BR" smtClean="0"/>
              <a:t>22/7/2015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C11E9-D74E-41A4-AC79-3C19007012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12405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30487-B0D0-4B64-A473-C43C3C1B988E}" type="datetimeFigureOut">
              <a:rPr lang="pt-BR" smtClean="0"/>
              <a:t>22/7/2015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C11E9-D74E-41A4-AC79-3C19007012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581172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30487-B0D0-4B64-A473-C43C3C1B988E}" type="datetimeFigureOut">
              <a:rPr lang="pt-BR" smtClean="0"/>
              <a:t>22/7/2015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C11E9-D74E-41A4-AC79-3C19007012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112345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30487-B0D0-4B64-A473-C43C3C1B988E}" type="datetimeFigureOut">
              <a:rPr lang="pt-BR" smtClean="0"/>
              <a:t>22/7/2015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C11E9-D74E-41A4-AC79-3C19007012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373517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30487-B0D0-4B64-A473-C43C3C1B988E}" type="datetimeFigureOut">
              <a:rPr lang="pt-BR" smtClean="0"/>
              <a:t>22/7/2015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C11E9-D74E-41A4-AC79-3C19007012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476895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30487-B0D0-4B64-A473-C43C3C1B988E}" type="datetimeFigureOut">
              <a:rPr lang="pt-BR" smtClean="0"/>
              <a:t>22/7/2015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C11E9-D74E-41A4-AC79-3C19007012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44371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730487-B0D0-4B64-A473-C43C3C1B988E}" type="datetimeFigureOut">
              <a:rPr lang="pt-BR" smtClean="0"/>
              <a:t>22/7/2015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9C11E9-D74E-41A4-AC79-3C19007012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6264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5" r:id="rId1"/>
    <p:sldLayoutId id="2147483876" r:id="rId2"/>
    <p:sldLayoutId id="2147483877" r:id="rId3"/>
    <p:sldLayoutId id="2147483878" r:id="rId4"/>
    <p:sldLayoutId id="2147483879" r:id="rId5"/>
    <p:sldLayoutId id="2147483880" r:id="rId6"/>
    <p:sldLayoutId id="2147483881" r:id="rId7"/>
    <p:sldLayoutId id="2147483882" r:id="rId8"/>
    <p:sldLayoutId id="2147483883" r:id="rId9"/>
    <p:sldLayoutId id="2147483884" r:id="rId10"/>
    <p:sldLayoutId id="214748388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slide" Target="slide23.xml"/><Relationship Id="rId1" Type="http://schemas.openxmlformats.org/officeDocument/2006/relationships/slideLayout" Target="../slideLayouts/slideLayout1.xml"/><Relationship Id="rId5" Type="http://schemas.openxmlformats.org/officeDocument/2006/relationships/slide" Target="slide25.xml"/><Relationship Id="rId4" Type="http://schemas.openxmlformats.org/officeDocument/2006/relationships/slide" Target="slide2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slide" Target="slide2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2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1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16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1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1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1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1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355002" y="1172584"/>
            <a:ext cx="11456893" cy="5411096"/>
          </a:xfrm>
        </p:spPr>
        <p:txBody>
          <a:bodyPr>
            <a:normAutofit fontScale="77500" lnSpcReduction="20000"/>
          </a:bodyPr>
          <a:lstStyle/>
          <a:p>
            <a:r>
              <a:rPr lang="pt-BR" sz="7700" b="1" dirty="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Ministério da Previdência Social</a:t>
            </a:r>
          </a:p>
          <a:p>
            <a:endParaRPr lang="pt-BR" sz="4000" dirty="0" smtClean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  <a:p>
            <a:endParaRPr lang="pt-BR" sz="7000" dirty="0" smtClean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  <a:p>
            <a:r>
              <a:rPr lang="pt-BR" sz="77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Redução de Gastos</a:t>
            </a:r>
          </a:p>
          <a:p>
            <a:endParaRPr lang="pt-BR" sz="700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  <a:p>
            <a:endParaRPr lang="pt-BR" sz="4000" dirty="0" smtClean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  <a:p>
            <a:endParaRPr lang="pt-BR" sz="400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  <a:p>
            <a:r>
              <a:rPr lang="pt-BR" sz="4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Julho - 2015</a:t>
            </a:r>
            <a:endParaRPr lang="pt-BR" sz="4000" dirty="0"/>
          </a:p>
        </p:txBody>
      </p:sp>
      <p:sp>
        <p:nvSpPr>
          <p:cNvPr id="4" name="CaixaDeTexto 3"/>
          <p:cNvSpPr txBox="1"/>
          <p:nvPr/>
        </p:nvSpPr>
        <p:spPr>
          <a:xfrm>
            <a:off x="-214489" y="0"/>
            <a:ext cx="2144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  <p:sp>
        <p:nvSpPr>
          <p:cNvPr id="5" name="Retângulo 4"/>
          <p:cNvSpPr/>
          <p:nvPr/>
        </p:nvSpPr>
        <p:spPr>
          <a:xfrm>
            <a:off x="0" y="0"/>
            <a:ext cx="12192000" cy="685124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3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PREVIDÊNCIA SOCIAL</a:t>
            </a: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7731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852014" y="615465"/>
            <a:ext cx="7721600" cy="7343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folHlink"/>
                    </a:gs>
                    <a:gs pos="100000">
                      <a:schemeClr val="tx1"/>
                    </a:gs>
                  </a:gsLst>
                  <a:path path="rect">
                    <a:fillToRect t="100000" r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5341" tIns="42670" rIns="85341" bIns="42670" anchor="ctr"/>
          <a:lstStyle/>
          <a:p>
            <a:pPr algn="ctr" defTabSz="854075">
              <a:defRPr/>
            </a:pPr>
            <a:r>
              <a:rPr lang="pt-BR" sz="4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FRGPS 2016</a:t>
            </a:r>
            <a:endParaRPr lang="pt-BR" sz="40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0" y="0"/>
            <a:ext cx="12192000" cy="685124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3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PREVIDÊNCIA SOCIAL</a:t>
            </a: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0" y="6678000"/>
            <a:ext cx="12192000" cy="180000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Gráfico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85684176"/>
              </p:ext>
            </p:extLst>
          </p:nvPr>
        </p:nvGraphicFramePr>
        <p:xfrm>
          <a:off x="322729" y="1349829"/>
          <a:ext cx="11166438" cy="52124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09321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4495374"/>
              </p:ext>
            </p:extLst>
          </p:nvPr>
        </p:nvGraphicFramePr>
        <p:xfrm>
          <a:off x="581211" y="899956"/>
          <a:ext cx="10820400" cy="1506036"/>
        </p:xfrm>
        <a:graphic>
          <a:graphicData uri="http://schemas.openxmlformats.org/drawingml/2006/table">
            <a:tbl>
              <a:tblPr/>
              <a:tblGrid>
                <a:gridCol w="4368800"/>
                <a:gridCol w="2890756"/>
                <a:gridCol w="3560844"/>
              </a:tblGrid>
              <a:tr h="843101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3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  <a:r>
                        <a:rPr lang="pt-BR" sz="2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PREVIDÊNCIA SOCIAL</a:t>
                      </a:r>
                      <a:endParaRPr lang="pt-BR" sz="2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525" marR="9525" marT="95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DC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2800" b="1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 fontAlgn="b"/>
                      <a:r>
                        <a:rPr lang="pt-BR" sz="2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LOA</a:t>
                      </a:r>
                      <a:r>
                        <a:rPr lang="pt-BR" sz="2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pt-BR" sz="2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2015</a:t>
                      </a:r>
                      <a:endParaRPr lang="pt-BR" sz="2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525" marR="9525" marT="95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DC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PLOA 2016</a:t>
                      </a:r>
                      <a:endParaRPr lang="pt-BR" sz="2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525" marR="9525" marT="95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DCFF9"/>
                    </a:solidFill>
                  </a:tcPr>
                </a:tc>
              </a:tr>
              <a:tr h="643070">
                <a:tc>
                  <a:txBody>
                    <a:bodyPr/>
                    <a:lstStyle/>
                    <a:p>
                      <a:pPr algn="ctr" fontAlgn="b"/>
                      <a:r>
                        <a:rPr lang="pt-BR" sz="2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TOTAL</a:t>
                      </a:r>
                      <a:endParaRPr lang="pt-BR" sz="2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525" marR="9525" marT="95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pt-BR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12.135.609.830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pt-BR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12.446.791.093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Retângulo 5"/>
          <p:cNvSpPr/>
          <p:nvPr/>
        </p:nvSpPr>
        <p:spPr>
          <a:xfrm>
            <a:off x="0" y="0"/>
            <a:ext cx="12192000" cy="685124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3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PREVIDÊNCIA SOCIAL</a:t>
            </a: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0" y="6678000"/>
            <a:ext cx="12192000" cy="180000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5802211"/>
              </p:ext>
            </p:extLst>
          </p:nvPr>
        </p:nvGraphicFramePr>
        <p:xfrm>
          <a:off x="572744" y="2495774"/>
          <a:ext cx="10828868" cy="3765177"/>
        </p:xfrm>
        <a:graphic>
          <a:graphicData uri="http://schemas.openxmlformats.org/drawingml/2006/table">
            <a:tbl>
              <a:tblPr/>
              <a:tblGrid>
                <a:gridCol w="4377268"/>
                <a:gridCol w="2867464"/>
                <a:gridCol w="3584136"/>
              </a:tblGrid>
              <a:tr h="1030512">
                <a:tc>
                  <a:txBody>
                    <a:bodyPr/>
                    <a:lstStyle/>
                    <a:p>
                      <a:pPr algn="l" rtl="0" fontAlgn="b"/>
                      <a:r>
                        <a:rPr lang="pt-BR" sz="28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Pessoal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pt-BR" sz="28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9.913.840.148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pt-BR" sz="28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10.373.145.723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9604">
                <a:tc>
                  <a:txBody>
                    <a:bodyPr/>
                    <a:lstStyle/>
                    <a:p>
                      <a:pPr algn="l" rtl="0" fontAlgn="b"/>
                      <a:r>
                        <a:rPr lang="pt-BR" sz="28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Benefícios ao </a:t>
                      </a:r>
                      <a:r>
                        <a:rPr lang="pt-BR" sz="2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Servidor</a:t>
                      </a:r>
                      <a:endParaRPr lang="pt-BR" sz="28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pt-BR" sz="28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418.991.312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pt-BR" sz="28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384.536.304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3462">
                <a:tc>
                  <a:txBody>
                    <a:bodyPr/>
                    <a:lstStyle/>
                    <a:p>
                      <a:pPr algn="l" rtl="0" fontAlgn="b"/>
                      <a:r>
                        <a:rPr lang="pt-BR" sz="28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Investimento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pt-BR" sz="28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101.264.915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pt-BR" sz="2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63.476.479</a:t>
                      </a:r>
                      <a:endParaRPr lang="pt-BR" sz="28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1599">
                <a:tc>
                  <a:txBody>
                    <a:bodyPr/>
                    <a:lstStyle/>
                    <a:p>
                      <a:pPr algn="l" rtl="0" fontAlgn="b"/>
                      <a:r>
                        <a:rPr lang="pt-BR" sz="28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Custeio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pt-BR" sz="28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1.701.513.455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pt-BR" sz="2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1.625.632.587</a:t>
                      </a:r>
                      <a:endParaRPr lang="pt-BR" sz="28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7679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046375" y="2111604"/>
            <a:ext cx="9719035" cy="23001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folHlink"/>
                    </a:gs>
                    <a:gs pos="100000">
                      <a:schemeClr val="tx1"/>
                    </a:gs>
                  </a:gsLst>
                  <a:path path="rect">
                    <a:fillToRect t="100000" r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5341" tIns="42670" rIns="85341" bIns="42670" anchor="ctr"/>
          <a:lstStyle/>
          <a:p>
            <a:pPr algn="ctr" defTabSz="854075">
              <a:defRPr/>
            </a:pPr>
            <a:r>
              <a:rPr lang="pt-BR" sz="4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DESPESAS</a:t>
            </a:r>
            <a:r>
              <a:rPr lang="pt-BR" sz="4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</a:t>
            </a:r>
            <a:r>
              <a:rPr lang="pt-BR" sz="4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DISCRICIONÁRIAS</a:t>
            </a:r>
            <a:endParaRPr lang="pt-BR" sz="48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0" y="0"/>
            <a:ext cx="12192000" cy="685124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3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PREVIDÊNCIA SOCIAL</a:t>
            </a: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0" y="6678000"/>
            <a:ext cx="12192000" cy="180000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4816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0" y="0"/>
            <a:ext cx="12192000" cy="685124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3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PREVIDÊNCIA SOCIAL</a:t>
            </a: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0" y="6678000"/>
            <a:ext cx="12192000" cy="180000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Retângulo 8"/>
          <p:cNvSpPr/>
          <p:nvPr/>
        </p:nvSpPr>
        <p:spPr>
          <a:xfrm>
            <a:off x="0" y="585338"/>
            <a:ext cx="12192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5400" b="1" dirty="0" smtClean="0">
                <a:ln>
                  <a:solidFill>
                    <a:schemeClr val="tx1"/>
                  </a:solidFill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DISCRICIONÁRIAS </a:t>
            </a:r>
            <a:r>
              <a:rPr lang="pt-BR" sz="5400" b="1" u="sng" dirty="0" smtClean="0">
                <a:ln>
                  <a:solidFill>
                    <a:schemeClr val="tx1"/>
                  </a:solidFill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2016</a:t>
            </a:r>
            <a:r>
              <a:rPr lang="pt-BR" sz="5400" b="1" dirty="0" smtClean="0">
                <a:ln>
                  <a:solidFill>
                    <a:schemeClr val="tx1"/>
                  </a:solidFill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</a:t>
            </a:r>
            <a:r>
              <a:rPr lang="pt-BR" sz="4000" b="1" dirty="0" smtClean="0">
                <a:ln>
                  <a:solidFill>
                    <a:schemeClr val="tx1"/>
                  </a:solidFill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exclusive obrigatórias)</a:t>
            </a:r>
            <a:endParaRPr lang="pt-BR" sz="5400" b="1" dirty="0">
              <a:ln>
                <a:solidFill>
                  <a:schemeClr val="tx1"/>
                </a:solidFill>
              </a:ln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7362209"/>
              </p:ext>
            </p:extLst>
          </p:nvPr>
        </p:nvGraphicFramePr>
        <p:xfrm>
          <a:off x="247426" y="1656679"/>
          <a:ext cx="11628345" cy="4765635"/>
        </p:xfrm>
        <a:graphic>
          <a:graphicData uri="http://schemas.openxmlformats.org/drawingml/2006/table">
            <a:tbl>
              <a:tblPr/>
              <a:tblGrid>
                <a:gridCol w="2419608"/>
                <a:gridCol w="1540833"/>
                <a:gridCol w="1540833"/>
                <a:gridCol w="1548029"/>
                <a:gridCol w="1561036"/>
                <a:gridCol w="1561036"/>
                <a:gridCol w="1456970"/>
              </a:tblGrid>
              <a:tr h="408806"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ÓRGÃO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pt-BR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pt-BR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pt-BR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573274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NECESSIDADE</a:t>
                      </a:r>
                      <a:endParaRPr lang="pt-BR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LOA</a:t>
                      </a:r>
                      <a:endParaRPr lang="pt-BR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LIMITE DECRETO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LIMITE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EXPANSÃO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NECESSIDADE</a:t>
                      </a:r>
                      <a:endParaRPr lang="pt-BR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38846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  <a:endParaRPr lang="pt-BR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  <a:endParaRPr lang="pt-BR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  <a:endParaRPr lang="pt-BR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</a:t>
                      </a:r>
                      <a:endParaRPr lang="pt-BR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F=D+E</a:t>
                      </a:r>
                      <a:endParaRPr lang="pt-BR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998075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MINISTÉRIO DA PREVIDÊNCIA  SOCIAL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pt-BR" sz="18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2.421.347.857</a:t>
                      </a:r>
                      <a:endParaRPr lang="pt-BR" sz="18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1.802.778.370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1.689.109.066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1.689.109.066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t-BR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692.219.369</a:t>
                      </a:r>
                      <a:endParaRPr lang="pt-BR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t-BR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2.381.328.435</a:t>
                      </a:r>
                      <a:endParaRPr lang="pt-BR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839712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8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ADM  DIRETA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pt-BR" sz="1800" b="1" i="1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198.638.371</a:t>
                      </a:r>
                      <a:endParaRPr lang="pt-BR" sz="1800" b="1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t-BR" sz="18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133.005.711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t-BR" sz="18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106.016.868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t-BR" sz="18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106.016.868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t-BR" sz="18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59.128.047</a:t>
                      </a:r>
                      <a:endParaRPr lang="pt-BR" sz="18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t-BR" sz="18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165.144.915</a:t>
                      </a:r>
                      <a:endParaRPr lang="pt-BR" sz="18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5518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8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pt-BR" sz="1800" b="1" i="1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2.182.060.000</a:t>
                      </a:r>
                      <a:endParaRPr lang="pt-BR" sz="1800" b="1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t-BR" sz="18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1.634.647.843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t-BR" sz="18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1.555.349.436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t-BR" sz="18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1.555.349.436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t-BR" sz="18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593.176.564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t-BR" sz="18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2.148.526.000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1404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8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PREVIC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pt-BR" sz="1800" b="1" i="1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40.649.486</a:t>
                      </a:r>
                      <a:endParaRPr lang="pt-BR" sz="1800" b="1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t-BR" sz="18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35.124.816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t-BR" sz="18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27.742.762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t-BR" sz="18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27.742.762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t-BR" sz="1800" b="1" i="1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      39.914.758 </a:t>
                      </a:r>
                      <a:endParaRPr lang="pt-BR" sz="1800" b="1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t-BR" sz="1800" b="1" i="1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67.657.520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3280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0" y="0"/>
            <a:ext cx="12192000" cy="685124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3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PREVIDÊNCIA SOCIAL</a:t>
            </a: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0" y="6678000"/>
            <a:ext cx="12192000" cy="180000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Espaço Reservado para Conteúd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24824157"/>
              </p:ext>
            </p:extLst>
          </p:nvPr>
        </p:nvGraphicFramePr>
        <p:xfrm>
          <a:off x="590843" y="1283490"/>
          <a:ext cx="11239207" cy="52290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ítulo 1"/>
          <p:cNvSpPr>
            <a:spLocks noGrp="1"/>
          </p:cNvSpPr>
          <p:nvPr>
            <p:ph type="title"/>
          </p:nvPr>
        </p:nvSpPr>
        <p:spPr>
          <a:xfrm>
            <a:off x="857092" y="685124"/>
            <a:ext cx="10477815" cy="595036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/>
            <a:r>
              <a:rPr lang="pt-BR" sz="4000" b="1" dirty="0" smtClean="0">
                <a:ln>
                  <a:solidFill>
                    <a:schemeClr val="tx1"/>
                  </a:solidFill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DIVISÃO DO LIMITE  MPS</a:t>
            </a:r>
            <a:endParaRPr lang="pt-BR" sz="4000" b="1" dirty="0">
              <a:ln>
                <a:solidFill>
                  <a:schemeClr val="tx1"/>
                </a:solidFill>
              </a:ln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5098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0" y="0"/>
            <a:ext cx="12192000" cy="685124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3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PREVIDÊNCIA SOCIAL</a:t>
            </a: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0" y="6678000"/>
            <a:ext cx="12192000" cy="180000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ítulo 1"/>
          <p:cNvSpPr>
            <a:spLocks noGrp="1"/>
          </p:cNvSpPr>
          <p:nvPr>
            <p:ph type="title"/>
          </p:nvPr>
        </p:nvSpPr>
        <p:spPr>
          <a:xfrm>
            <a:off x="857092" y="685124"/>
            <a:ext cx="10477815" cy="595036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/>
            <a:r>
              <a:rPr lang="pt-BR" sz="4000" b="1" dirty="0" smtClean="0">
                <a:ln>
                  <a:solidFill>
                    <a:schemeClr val="tx1"/>
                  </a:solidFill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NECESSIDADE   X   LIMITE   X   EXPANSÃO</a:t>
            </a:r>
            <a:endParaRPr lang="pt-BR" sz="4000" b="1" dirty="0">
              <a:ln>
                <a:solidFill>
                  <a:schemeClr val="tx1"/>
                </a:solidFill>
              </a:ln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graphicFrame>
        <p:nvGraphicFramePr>
          <p:cNvPr id="7" name="Grá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22418259"/>
              </p:ext>
            </p:extLst>
          </p:nvPr>
        </p:nvGraphicFramePr>
        <p:xfrm>
          <a:off x="193638" y="1280160"/>
          <a:ext cx="11853582" cy="49696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80592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/>
          <p:cNvSpPr/>
          <p:nvPr/>
        </p:nvSpPr>
        <p:spPr>
          <a:xfrm>
            <a:off x="203835" y="569215"/>
            <a:ext cx="1178433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200" b="1" dirty="0" smtClean="0">
                <a:ln>
                  <a:solidFill>
                    <a:schemeClr val="tx1"/>
                  </a:solidFill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MPS - PROPOSTA </a:t>
            </a:r>
            <a:r>
              <a:rPr lang="pt-BR" sz="3200" b="1" dirty="0">
                <a:ln>
                  <a:solidFill>
                    <a:schemeClr val="tx1"/>
                  </a:solidFill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ORÇAMENTÁRIA </a:t>
            </a:r>
            <a:r>
              <a:rPr lang="pt-BR" sz="3200" b="1" dirty="0" smtClean="0">
                <a:ln>
                  <a:solidFill>
                    <a:schemeClr val="tx1"/>
                  </a:solidFill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2016</a:t>
            </a:r>
            <a:endParaRPr lang="pt-BR" sz="3200" b="1" dirty="0">
              <a:ln>
                <a:solidFill>
                  <a:schemeClr val="tx1"/>
                </a:solidFill>
              </a:ln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0" y="0"/>
            <a:ext cx="12192000" cy="685124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3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PREVIDÊNCIA SOCIAL</a:t>
            </a: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9602665"/>
              </p:ext>
            </p:extLst>
          </p:nvPr>
        </p:nvGraphicFramePr>
        <p:xfrm>
          <a:off x="158115" y="1146154"/>
          <a:ext cx="11830050" cy="5512413"/>
        </p:xfrm>
        <a:graphic>
          <a:graphicData uri="http://schemas.openxmlformats.org/drawingml/2006/table">
            <a:tbl>
              <a:tblPr/>
              <a:tblGrid>
                <a:gridCol w="4041331"/>
                <a:gridCol w="1250877"/>
                <a:gridCol w="1230176"/>
                <a:gridCol w="1108038"/>
                <a:gridCol w="1313762"/>
                <a:gridCol w="1422565"/>
                <a:gridCol w="1463301"/>
              </a:tblGrid>
              <a:tr h="458582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ÁREA / DESPESAS</a:t>
                      </a:r>
                    </a:p>
                  </a:txBody>
                  <a:tcPr marL="4282" marR="4282" marT="4282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0376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EMPENHADO</a:t>
                      </a:r>
                    </a:p>
                    <a:p>
                      <a:pPr algn="ctr" fontAlgn="ctr"/>
                      <a:r>
                        <a:rPr lang="pt-BR" sz="11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2014 </a:t>
                      </a:r>
                      <a:r>
                        <a:rPr lang="pt-BR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/>
                      </a:r>
                      <a:br>
                        <a:rPr lang="pt-BR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(A</a:t>
                      </a:r>
                      <a:r>
                        <a:rPr lang="pt-BR" sz="11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pt-BR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82" marR="4282" marT="4282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0376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NECESSIDADE</a:t>
                      </a:r>
                    </a:p>
                    <a:p>
                      <a:pPr algn="ctr" fontAlgn="b"/>
                      <a:r>
                        <a:rPr lang="pt-BR" sz="11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2015</a:t>
                      </a:r>
                    </a:p>
                    <a:p>
                      <a:pPr algn="ctr" fontAlgn="b"/>
                      <a:r>
                        <a:rPr lang="pt-BR" sz="11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(B)</a:t>
                      </a:r>
                    </a:p>
                  </a:txBody>
                  <a:tcPr marL="4282" marR="4282" marT="4282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0376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LEI </a:t>
                      </a:r>
                    </a:p>
                    <a:p>
                      <a:pPr algn="ctr" fontAlgn="ctr"/>
                      <a:r>
                        <a:rPr lang="pt-BR" sz="11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Nº </a:t>
                      </a:r>
                      <a:r>
                        <a:rPr lang="pt-BR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13.115</a:t>
                      </a:r>
                      <a:br>
                        <a:rPr lang="pt-BR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pt-BR" sz="11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(C)</a:t>
                      </a:r>
                      <a:endParaRPr lang="pt-BR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82" marR="4282" marT="4282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0376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LIMITE 2015</a:t>
                      </a:r>
                    </a:p>
                    <a:p>
                      <a:pPr algn="ctr" fontAlgn="ctr"/>
                      <a:r>
                        <a:rPr lang="pt-BR" sz="11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PLOA  </a:t>
                      </a:r>
                      <a:r>
                        <a:rPr lang="pt-BR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2016</a:t>
                      </a:r>
                      <a:br>
                        <a:rPr lang="pt-BR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11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(D)</a:t>
                      </a:r>
                      <a:endParaRPr lang="pt-BR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82" marR="4282" marT="4282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0376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EXPANSÃO</a:t>
                      </a:r>
                      <a:r>
                        <a:rPr lang="pt-BR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/>
                      </a:r>
                      <a:br>
                        <a:rPr lang="pt-BR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11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(E)</a:t>
                      </a:r>
                      <a:endParaRPr lang="pt-BR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82" marR="4282" marT="4282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0376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TOTAL </a:t>
                      </a:r>
                      <a:r>
                        <a:rPr lang="pt-BR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/>
                      </a:r>
                      <a:br>
                        <a:rPr lang="pt-BR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11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(F=D </a:t>
                      </a:r>
                      <a:r>
                        <a:rPr lang="pt-BR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+ </a:t>
                      </a:r>
                      <a:r>
                        <a:rPr lang="pt-BR" sz="11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E)</a:t>
                      </a:r>
                      <a:endParaRPr lang="pt-BR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82" marR="4282" marT="4282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03764"/>
                    </a:solidFill>
                  </a:tcPr>
                </a:tc>
              </a:tr>
              <a:tr h="311743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ATIVIDADES FINALÍSTICAS</a:t>
                      </a:r>
                    </a:p>
                  </a:txBody>
                  <a:tcPr marL="4282" marR="4282" marT="42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47.280.367</a:t>
                      </a:r>
                    </a:p>
                  </a:txBody>
                  <a:tcPr marL="4282" marR="4282" marT="42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t-BR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70.802.698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40.999.578</a:t>
                      </a:r>
                    </a:p>
                  </a:txBody>
                  <a:tcPr marL="4282" marR="4282" marT="42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30.681.849</a:t>
                      </a:r>
                    </a:p>
                  </a:txBody>
                  <a:tcPr marL="4282" marR="4282" marT="42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10.157.406</a:t>
                      </a:r>
                    </a:p>
                  </a:txBody>
                  <a:tcPr marL="4282" marR="4282" marT="42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40.839.255</a:t>
                      </a:r>
                    </a:p>
                  </a:txBody>
                  <a:tcPr marL="4282" marR="4282" marT="42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82936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Sec.de Políticas de Previdência Social - SPPS</a:t>
                      </a:r>
                    </a:p>
                  </a:txBody>
                  <a:tcPr marL="4282" marR="4282" marT="42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2.884.052</a:t>
                      </a:r>
                    </a:p>
                  </a:txBody>
                  <a:tcPr marL="4282" marR="4282" marT="42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5.500.000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5.500.000</a:t>
                      </a:r>
                    </a:p>
                  </a:txBody>
                  <a:tcPr marL="4282" marR="4282" marT="42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3.184.053</a:t>
                      </a:r>
                    </a:p>
                  </a:txBody>
                  <a:tcPr marL="4282" marR="4282" marT="42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200.000</a:t>
                      </a:r>
                    </a:p>
                  </a:txBody>
                  <a:tcPr marL="4282" marR="4282" marT="42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3.384.053</a:t>
                      </a:r>
                    </a:p>
                  </a:txBody>
                  <a:tcPr marL="4282" marR="4282" marT="42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</a:tr>
              <a:tr h="216950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Projetos Internacionais -</a:t>
                      </a:r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pt-BR" sz="1400" b="1" i="0" u="none" strike="noStrike" dirty="0">
                          <a:solidFill>
                            <a:srgbClr val="3333FF"/>
                          </a:solidFill>
                          <a:effectLst/>
                          <a:latin typeface="Calibri" panose="020F0502020204030204" pitchFamily="34" charset="0"/>
                        </a:rPr>
                        <a:t>PROPREV II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82" marR="4282" marT="42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21.684.985</a:t>
                      </a:r>
                    </a:p>
                  </a:txBody>
                  <a:tcPr marL="4282" marR="4282" marT="42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41.702.155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11.899.035</a:t>
                      </a:r>
                    </a:p>
                  </a:txBody>
                  <a:tcPr marL="4282" marR="4282" marT="42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5.000.000</a:t>
                      </a:r>
                    </a:p>
                  </a:txBody>
                  <a:tcPr marL="4282" marR="4282" marT="42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hlinkClick r:id="rId2" action="ppaction://hlinksldjump"/>
                        </a:rPr>
                        <a:t>2.500.000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82" marR="4282" marT="42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7.500.000</a:t>
                      </a:r>
                    </a:p>
                  </a:txBody>
                  <a:tcPr marL="4282" marR="4282" marT="42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</a:tr>
              <a:tr h="382936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Sec.de Políticas da Previdência Complementar - SPPC</a:t>
                      </a:r>
                    </a:p>
                  </a:txBody>
                  <a:tcPr marL="4282" marR="4282" marT="42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385.096</a:t>
                      </a:r>
                    </a:p>
                  </a:txBody>
                  <a:tcPr marL="4282" marR="4282" marT="42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600.000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600.000</a:t>
                      </a:r>
                    </a:p>
                  </a:txBody>
                  <a:tcPr marL="4282" marR="4282" marT="42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435.164</a:t>
                      </a:r>
                    </a:p>
                  </a:txBody>
                  <a:tcPr marL="4282" marR="4282" marT="42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282" marR="4282" marT="42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435.164</a:t>
                      </a:r>
                    </a:p>
                  </a:txBody>
                  <a:tcPr marL="4282" marR="4282" marT="42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82936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Conselho de Recursos da Previdência Social - CRPS</a:t>
                      </a:r>
                    </a:p>
                  </a:txBody>
                  <a:tcPr marL="4282" marR="4282" marT="42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20.078.967</a:t>
                      </a:r>
                    </a:p>
                  </a:txBody>
                  <a:tcPr marL="4282" marR="4282" marT="42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19.000.543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19.000.543</a:t>
                      </a:r>
                    </a:p>
                  </a:txBody>
                  <a:tcPr marL="4282" marR="4282" marT="42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19.000.543</a:t>
                      </a:r>
                    </a:p>
                  </a:txBody>
                  <a:tcPr marL="4282" marR="4282" marT="42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7.016.554</a:t>
                      </a:r>
                    </a:p>
                  </a:txBody>
                  <a:tcPr marL="4282" marR="4282" marT="42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26.017.097</a:t>
                      </a:r>
                    </a:p>
                  </a:txBody>
                  <a:tcPr marL="4282" marR="4282" marT="42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</a:tr>
              <a:tr h="330026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Pesquisa Estratég. e de Gerenc.de Riscos - APEGR</a:t>
                      </a:r>
                    </a:p>
                  </a:txBody>
                  <a:tcPr marL="4282" marR="4282" marT="42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2.247.267</a:t>
                      </a:r>
                    </a:p>
                  </a:txBody>
                  <a:tcPr marL="4282" marR="4282" marT="42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4.000.000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4.000.000</a:t>
                      </a:r>
                    </a:p>
                  </a:txBody>
                  <a:tcPr marL="4282" marR="4282" marT="42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3.062.089</a:t>
                      </a:r>
                    </a:p>
                  </a:txBody>
                  <a:tcPr marL="4282" marR="4282" marT="42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440.852</a:t>
                      </a:r>
                    </a:p>
                  </a:txBody>
                  <a:tcPr marL="4282" marR="4282" marT="42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3.502.941</a:t>
                      </a:r>
                    </a:p>
                  </a:txBody>
                  <a:tcPr marL="4282" marR="4282" marT="42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1400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DIREÇÃO SUPERIOR</a:t>
                      </a:r>
                    </a:p>
                  </a:txBody>
                  <a:tcPr marL="4282" marR="4282" marT="42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18.486.898</a:t>
                      </a:r>
                    </a:p>
                  </a:txBody>
                  <a:tcPr marL="4282" marR="4282" marT="42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t-BR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34.189.333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30.230.031</a:t>
                      </a:r>
                    </a:p>
                  </a:txBody>
                  <a:tcPr marL="4282" marR="4282" marT="42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14.869.588</a:t>
                      </a:r>
                    </a:p>
                  </a:txBody>
                  <a:tcPr marL="4282" marR="4282" marT="42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22.725.642</a:t>
                      </a:r>
                      <a:endParaRPr lang="pt-BR" sz="14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82" marR="4282" marT="42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pt-BR" sz="1400" b="1" i="1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37.595.230</a:t>
                      </a:r>
                      <a:endParaRPr lang="pt-BR" sz="1400" b="1" i="1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282" marR="4282" marT="42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60608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Gabinete do Ministro - GM</a:t>
                      </a:r>
                    </a:p>
                  </a:txBody>
                  <a:tcPr marL="4282" marR="4282" marT="42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17.658.040</a:t>
                      </a:r>
                    </a:p>
                  </a:txBody>
                  <a:tcPr marL="4282" marR="4282" marT="42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30.749.333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26.452.963</a:t>
                      </a:r>
                    </a:p>
                  </a:txBody>
                  <a:tcPr marL="4282" marR="4282" marT="42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13.000.000</a:t>
                      </a:r>
                    </a:p>
                  </a:txBody>
                  <a:tcPr marL="4282" marR="4282" marT="42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hlinkClick r:id="rId3" action="ppaction://hlinksldjump"/>
                        </a:rPr>
                        <a:t>16.075.642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82" marR="4282" marT="42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pt-BR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29.075.642</a:t>
                      </a:r>
                    </a:p>
                  </a:txBody>
                  <a:tcPr marL="4282" marR="4282" marT="42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</a:tr>
              <a:tr h="344287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Secretaria Executiva - SE</a:t>
                      </a:r>
                    </a:p>
                  </a:txBody>
                  <a:tcPr marL="4282" marR="4282" marT="42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323.230</a:t>
                      </a:r>
                    </a:p>
                  </a:txBody>
                  <a:tcPr marL="4282" marR="4282" marT="42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2.100.000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2.287.068</a:t>
                      </a:r>
                    </a:p>
                  </a:txBody>
                  <a:tcPr marL="4282" marR="4282" marT="42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863.960</a:t>
                      </a:r>
                    </a:p>
                  </a:txBody>
                  <a:tcPr marL="4282" marR="4282" marT="42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6.650.000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82" marR="4282" marT="42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pt-BR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7.513.960</a:t>
                      </a:r>
                      <a:endParaRPr lang="pt-BR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282" marR="4282" marT="42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82936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Gestão Estratégica e Inovação Institucional - AGEIN</a:t>
                      </a:r>
                    </a:p>
                  </a:txBody>
                  <a:tcPr marL="4282" marR="4282" marT="42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505.628</a:t>
                      </a:r>
                    </a:p>
                  </a:txBody>
                  <a:tcPr marL="4282" marR="4282" marT="42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1.340.000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1.490.000</a:t>
                      </a:r>
                    </a:p>
                  </a:txBody>
                  <a:tcPr marL="4282" marR="4282" marT="42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1.005.628</a:t>
                      </a:r>
                    </a:p>
                  </a:txBody>
                  <a:tcPr marL="4282" marR="4282" marT="42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282" marR="4282" marT="42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1.005.628</a:t>
                      </a:r>
                    </a:p>
                  </a:txBody>
                  <a:tcPr marL="4282" marR="4282" marT="42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</a:tr>
              <a:tr h="33633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FUNCIONAMENTO</a:t>
                      </a:r>
                    </a:p>
                  </a:txBody>
                  <a:tcPr marL="4282" marR="4282" marT="42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52.278.959</a:t>
                      </a:r>
                    </a:p>
                  </a:txBody>
                  <a:tcPr marL="4282" marR="4282" marT="42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t-BR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93.646.340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61.776.102</a:t>
                      </a:r>
                    </a:p>
                  </a:txBody>
                  <a:tcPr marL="4282" marR="4282" marT="42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60.465.431</a:t>
                      </a:r>
                    </a:p>
                  </a:txBody>
                  <a:tcPr marL="4282" marR="4282" marT="42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26.245.000</a:t>
                      </a:r>
                    </a:p>
                  </a:txBody>
                  <a:tcPr marL="4282" marR="4282" marT="42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86.710.431</a:t>
                      </a:r>
                    </a:p>
                  </a:txBody>
                  <a:tcPr marL="4282" marR="4282" marT="42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16950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Logística e Serviços Gerais - CGLSG</a:t>
                      </a:r>
                    </a:p>
                  </a:txBody>
                  <a:tcPr marL="4282" marR="4282" marT="42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18.765.747</a:t>
                      </a:r>
                    </a:p>
                  </a:txBody>
                  <a:tcPr marL="4282" marR="4282" marT="42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20.000.000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19.613.351</a:t>
                      </a:r>
                    </a:p>
                  </a:txBody>
                  <a:tcPr marL="4282" marR="4282" marT="42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21.652.485</a:t>
                      </a:r>
                    </a:p>
                  </a:txBody>
                  <a:tcPr marL="4282" marR="4282" marT="42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hlinkClick r:id="rId4" action="ppaction://hlinksldjump"/>
                        </a:rPr>
                        <a:t>6.500.000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82" marR="4282" marT="42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28.152.485</a:t>
                      </a:r>
                    </a:p>
                  </a:txBody>
                  <a:tcPr marL="4282" marR="4282" marT="42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</a:tr>
              <a:tr h="301864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Coordenação-Geral de Informática - CGI</a:t>
                      </a:r>
                    </a:p>
                  </a:txBody>
                  <a:tcPr marL="4282" marR="4282" marT="42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24.743.695</a:t>
                      </a:r>
                    </a:p>
                  </a:txBody>
                  <a:tcPr marL="4282" marR="4282" marT="42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63.351.852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31.868.263</a:t>
                      </a:r>
                    </a:p>
                  </a:txBody>
                  <a:tcPr marL="4282" marR="4282" marT="42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28.009.001</a:t>
                      </a:r>
                    </a:p>
                  </a:txBody>
                  <a:tcPr marL="4282" marR="4282" marT="42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hlinkClick r:id="rId5" action="ppaction://hlinksldjump"/>
                        </a:rPr>
                        <a:t>19.745.000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82" marR="4282" marT="42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47.754.001</a:t>
                      </a:r>
                    </a:p>
                  </a:txBody>
                  <a:tcPr marL="4282" marR="4282" marT="42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89004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Coordenação-Geral de Recursos Humanos - CGRH</a:t>
                      </a:r>
                    </a:p>
                  </a:txBody>
                  <a:tcPr marL="4282" marR="4282" marT="42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3.376.952</a:t>
                      </a:r>
                    </a:p>
                  </a:txBody>
                  <a:tcPr marL="4282" marR="4282" marT="42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4.220.350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4.220.350</a:t>
                      </a:r>
                    </a:p>
                  </a:txBody>
                  <a:tcPr marL="4282" marR="4282" marT="42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4.127.838</a:t>
                      </a:r>
                    </a:p>
                  </a:txBody>
                  <a:tcPr marL="4282" marR="4282" marT="42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282" marR="4282" marT="42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4.127.838</a:t>
                      </a:r>
                    </a:p>
                  </a:txBody>
                  <a:tcPr marL="4282" marR="4282" marT="42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</a:tr>
              <a:tr h="214455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Ouvidoria</a:t>
                      </a:r>
                    </a:p>
                  </a:txBody>
                  <a:tcPr marL="4282" marR="4282" marT="42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5.392.565</a:t>
                      </a:r>
                    </a:p>
                  </a:txBody>
                  <a:tcPr marL="4282" marR="4282" marT="42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6.074.138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6.074.138</a:t>
                      </a:r>
                    </a:p>
                  </a:txBody>
                  <a:tcPr marL="4282" marR="4282" marT="42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6.676.108</a:t>
                      </a:r>
                    </a:p>
                  </a:txBody>
                  <a:tcPr marL="4282" marR="4282" marT="42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282" marR="4282" marT="42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6.676.108</a:t>
                      </a:r>
                    </a:p>
                  </a:txBody>
                  <a:tcPr marL="4282" marR="4282" marT="42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695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TOTAL DIRETA</a:t>
                      </a:r>
                    </a:p>
                  </a:txBody>
                  <a:tcPr marL="4282" marR="4282" marT="4282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0376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118.046.225</a:t>
                      </a:r>
                    </a:p>
                  </a:txBody>
                  <a:tcPr marL="4282" marR="4282" marT="4282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0376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2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198.638.371</a:t>
                      </a:r>
                      <a:endParaRPr lang="pt-BR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82" marR="4282" marT="4282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0376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133.005.711</a:t>
                      </a:r>
                    </a:p>
                  </a:txBody>
                  <a:tcPr marL="4282" marR="4282" marT="4282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0376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106.016.868</a:t>
                      </a:r>
                    </a:p>
                  </a:txBody>
                  <a:tcPr marL="4282" marR="4282" marT="4282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0376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2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59.128.047</a:t>
                      </a:r>
                      <a:endParaRPr lang="pt-BR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82" marR="4282" marT="4282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0376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2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165.144.915</a:t>
                      </a:r>
                      <a:endParaRPr lang="pt-BR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82" marR="4282" marT="4282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03764"/>
                    </a:solidFill>
                  </a:tcPr>
                </a:tc>
              </a:tr>
            </a:tbl>
          </a:graphicData>
        </a:graphic>
      </p:graphicFrame>
      <p:sp>
        <p:nvSpPr>
          <p:cNvPr id="5" name="Retângulo 4"/>
          <p:cNvSpPr/>
          <p:nvPr/>
        </p:nvSpPr>
        <p:spPr>
          <a:xfrm>
            <a:off x="0" y="6678000"/>
            <a:ext cx="12192000" cy="180000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2456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57092" y="685124"/>
            <a:ext cx="10477815" cy="482456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/>
            <a:r>
              <a:rPr lang="pt-BR" sz="4000" b="1" dirty="0">
                <a:ln>
                  <a:solidFill>
                    <a:schemeClr val="tx1"/>
                  </a:solidFill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PRINCIPAIS </a:t>
            </a:r>
            <a:r>
              <a:rPr lang="pt-BR" sz="4000" b="1" dirty="0" smtClean="0">
                <a:ln>
                  <a:solidFill>
                    <a:schemeClr val="tx1"/>
                  </a:solidFill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DESPESAS </a:t>
            </a:r>
            <a:r>
              <a:rPr lang="pt-BR" sz="4000" b="1" dirty="0">
                <a:ln>
                  <a:solidFill>
                    <a:schemeClr val="tx1"/>
                  </a:solidFill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DO INSS</a:t>
            </a:r>
          </a:p>
        </p:txBody>
      </p:sp>
      <p:sp>
        <p:nvSpPr>
          <p:cNvPr id="5" name="Retângulo 4"/>
          <p:cNvSpPr/>
          <p:nvPr/>
        </p:nvSpPr>
        <p:spPr>
          <a:xfrm>
            <a:off x="0" y="0"/>
            <a:ext cx="12192000" cy="685124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3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PREVIDÊNCIA SOCIAL</a:t>
            </a: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0" y="6678000"/>
            <a:ext cx="12192000" cy="180000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41904160"/>
              </p:ext>
            </p:extLst>
          </p:nvPr>
        </p:nvGraphicFramePr>
        <p:xfrm>
          <a:off x="228601" y="1237129"/>
          <a:ext cx="11578588" cy="5273492"/>
        </p:xfrm>
        <a:graphic>
          <a:graphicData uri="http://schemas.openxmlformats.org/drawingml/2006/table">
            <a:tbl>
              <a:tblPr/>
              <a:tblGrid>
                <a:gridCol w="3750274"/>
                <a:gridCol w="1250091"/>
                <a:gridCol w="1341561"/>
                <a:gridCol w="1341561"/>
                <a:gridCol w="1379673"/>
                <a:gridCol w="1349184"/>
                <a:gridCol w="1166244"/>
              </a:tblGrid>
              <a:tr h="667268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ÁREA / DESPESAS </a:t>
                      </a:r>
                    </a:p>
                  </a:txBody>
                  <a:tcPr marL="5297" marR="5297" marT="5297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622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1200" b="1" i="0" u="none" strike="noStrike" dirty="0" smtClean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r>
                        <a:rPr lang="pt-BR" sz="12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EMPENHADO</a:t>
                      </a:r>
                      <a:r>
                        <a:rPr lang="pt-BR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/>
                      </a:r>
                      <a:br>
                        <a:rPr lang="pt-BR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2014 </a:t>
                      </a:r>
                      <a:br>
                        <a:rPr lang="pt-BR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(A</a:t>
                      </a:r>
                      <a:r>
                        <a:rPr lang="pt-BR" sz="12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) </a:t>
                      </a:r>
                      <a:endParaRPr lang="pt-BR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97" marR="5297" marT="5297" marB="0" anchor="b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622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200" b="1" i="0" u="none" strike="noStrike" dirty="0" smtClean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ctr"/>
                      <a:r>
                        <a:rPr lang="pt-BR" sz="12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NECESSIDADE</a:t>
                      </a:r>
                    </a:p>
                    <a:p>
                      <a:pPr algn="ctr" fontAlgn="ctr"/>
                      <a:r>
                        <a:rPr lang="pt-BR" sz="12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2015</a:t>
                      </a:r>
                    </a:p>
                    <a:p>
                      <a:pPr algn="ctr" fontAlgn="ctr"/>
                      <a:r>
                        <a:rPr lang="pt-BR" sz="12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(B)</a:t>
                      </a:r>
                      <a:endParaRPr lang="pt-BR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97" marR="5297" marT="5297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622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200" b="1" i="0" u="none" strike="noStrike" dirty="0" smtClean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ctr"/>
                      <a:r>
                        <a:rPr lang="pt-BR" sz="12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pt-BR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LEI Nº </a:t>
                      </a:r>
                      <a:r>
                        <a:rPr lang="pt-BR" sz="12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13.115</a:t>
                      </a:r>
                    </a:p>
                    <a:p>
                      <a:pPr algn="ctr" fontAlgn="ctr"/>
                      <a:r>
                        <a:rPr lang="pt-BR" sz="12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  <a:p>
                      <a:pPr algn="ctr" fontAlgn="ctr"/>
                      <a:r>
                        <a:rPr lang="pt-BR" sz="12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(C)</a:t>
                      </a:r>
                      <a:endParaRPr lang="pt-BR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97" marR="5297" marT="5297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622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LIMITE 2015</a:t>
                      </a:r>
                      <a:r>
                        <a:rPr lang="pt-BR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/>
                      </a:r>
                      <a:br>
                        <a:rPr lang="pt-BR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PLOA  2016</a:t>
                      </a:r>
                      <a:br>
                        <a:rPr lang="pt-BR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12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(D)</a:t>
                      </a:r>
                      <a:endParaRPr lang="pt-BR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97" marR="5297" marT="5297" marB="0" anchor="b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622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EXPANSÃO</a:t>
                      </a:r>
                      <a:br>
                        <a:rPr lang="pt-BR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12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NECESSÁRIA</a:t>
                      </a:r>
                    </a:p>
                    <a:p>
                      <a:pPr algn="ctr" fontAlgn="b"/>
                      <a:r>
                        <a:rPr lang="pt-BR" sz="12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(E)</a:t>
                      </a:r>
                      <a:endParaRPr lang="pt-BR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97" marR="5297" marT="5297" marB="0" anchor="b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622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  <a:p>
                      <a:pPr algn="ctr" fontAlgn="b"/>
                      <a:r>
                        <a:rPr lang="pt-BR" sz="12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pt-BR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/>
                      </a:r>
                      <a:br>
                        <a:rPr lang="pt-BR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12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(F=D + E)</a:t>
                      </a:r>
                      <a:endParaRPr lang="pt-BR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97" marR="5297" marT="5297" marB="0" anchor="b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6228"/>
                    </a:solidFill>
                  </a:tcPr>
                </a:tc>
              </a:tr>
              <a:tr h="387872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DATAPREV</a:t>
                      </a:r>
                    </a:p>
                  </a:txBody>
                  <a:tcPr marL="5297" marR="5297" marT="529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442.288.201</a:t>
                      </a:r>
                    </a:p>
                  </a:txBody>
                  <a:tcPr marL="5297" marR="5297" marT="529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630.960.000</a:t>
                      </a:r>
                      <a:endParaRPr lang="pt-BR" sz="14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97" marR="5297" marT="529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398.909.103</a:t>
                      </a:r>
                    </a:p>
                  </a:txBody>
                  <a:tcPr marL="5297" marR="5297" marT="529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</a:t>
                      </a:r>
                      <a:r>
                        <a:rPr lang="pt-BR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hlinkClick r:id="rId2" action="ppaction://hlinksldjump"/>
                        </a:rPr>
                        <a:t>364.389.552 </a:t>
                      </a:r>
                      <a:endParaRPr lang="pt-BR" sz="14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97" marR="5297" marT="529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227.210.448 </a:t>
                      </a:r>
                    </a:p>
                  </a:txBody>
                  <a:tcPr marL="5297" marR="5297" marT="529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591.600.000 </a:t>
                      </a:r>
                    </a:p>
                  </a:txBody>
                  <a:tcPr marL="5297" marR="5297" marT="529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87872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FUNCIONAMENTO DAS UNIDADES</a:t>
                      </a:r>
                    </a:p>
                  </a:txBody>
                  <a:tcPr marL="5297" marR="5297" marT="529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860.113.372</a:t>
                      </a:r>
                    </a:p>
                  </a:txBody>
                  <a:tcPr marL="5297" marR="5297" marT="529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1.061.500.000</a:t>
                      </a:r>
                      <a:endParaRPr lang="pt-BR" sz="14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97" marR="5297" marT="529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816.095.056</a:t>
                      </a:r>
                    </a:p>
                  </a:txBody>
                  <a:tcPr marL="5297" marR="5297" marT="529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</a:t>
                      </a:r>
                      <a:r>
                        <a:rPr lang="pt-BR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hlinkClick r:id="rId3" action="ppaction://hlinksldjump"/>
                        </a:rPr>
                        <a:t>806.095.056</a:t>
                      </a:r>
                      <a:r>
                        <a:rPr lang="pt-BR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5297" marR="5297" marT="529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323.204.944 </a:t>
                      </a:r>
                    </a:p>
                  </a:txBody>
                  <a:tcPr marL="5297" marR="5297" marT="529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1.129.300.000 </a:t>
                      </a:r>
                    </a:p>
                  </a:txBody>
                  <a:tcPr marL="5297" marR="5297" marT="529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</a:tr>
              <a:tr h="387872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REFORMAS DAS UNIDADES</a:t>
                      </a:r>
                    </a:p>
                  </a:txBody>
                  <a:tcPr marL="5297" marR="5297" marT="529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18.903.284</a:t>
                      </a:r>
                    </a:p>
                  </a:txBody>
                  <a:tcPr marL="5297" marR="5297" marT="529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49.000.000</a:t>
                      </a:r>
                    </a:p>
                  </a:txBody>
                  <a:tcPr marL="5297" marR="5297" marT="529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38.632.000</a:t>
                      </a:r>
                    </a:p>
                  </a:txBody>
                  <a:tcPr marL="5297" marR="5297" marT="529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25.000.000 </a:t>
                      </a:r>
                    </a:p>
                  </a:txBody>
                  <a:tcPr marL="5297" marR="5297" marT="529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25.000.000 </a:t>
                      </a:r>
                    </a:p>
                  </a:txBody>
                  <a:tcPr marL="5297" marR="5297" marT="529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50.000.000 </a:t>
                      </a:r>
                    </a:p>
                  </a:txBody>
                  <a:tcPr marL="5297" marR="5297" marT="529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87872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INSTALAÇÃO DE UNIDADES</a:t>
                      </a:r>
                    </a:p>
                  </a:txBody>
                  <a:tcPr marL="5297" marR="5297" marT="529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51.599.949</a:t>
                      </a:r>
                    </a:p>
                  </a:txBody>
                  <a:tcPr marL="5297" marR="5297" marT="529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55.000.000</a:t>
                      </a:r>
                      <a:endParaRPr lang="pt-BR" sz="14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97" marR="5297" marT="529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40.000.000</a:t>
                      </a:r>
                    </a:p>
                  </a:txBody>
                  <a:tcPr marL="5297" marR="5297" marT="529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20.000.000 </a:t>
                      </a:r>
                    </a:p>
                  </a:txBody>
                  <a:tcPr marL="5297" marR="5297" marT="529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   -   </a:t>
                      </a:r>
                    </a:p>
                  </a:txBody>
                  <a:tcPr marL="5297" marR="5297" marT="529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20.000.000 </a:t>
                      </a:r>
                    </a:p>
                  </a:txBody>
                  <a:tcPr marL="5297" marR="5297" marT="529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</a:tr>
              <a:tr h="379484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CAPACITAÇÃO</a:t>
                      </a:r>
                    </a:p>
                  </a:txBody>
                  <a:tcPr marL="5297" marR="5297" marT="529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10.989.409</a:t>
                      </a:r>
                    </a:p>
                  </a:txBody>
                  <a:tcPr marL="5297" marR="5297" marT="529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22.200.000</a:t>
                      </a:r>
                      <a:endParaRPr lang="pt-BR" sz="14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97" marR="5297" marT="529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21.251.520</a:t>
                      </a:r>
                    </a:p>
                  </a:txBody>
                  <a:tcPr marL="5297" marR="5297" marT="529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16.000.000 </a:t>
                      </a:r>
                    </a:p>
                  </a:txBody>
                  <a:tcPr marL="5297" marR="5297" marT="529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5.000.000 </a:t>
                      </a:r>
                    </a:p>
                  </a:txBody>
                  <a:tcPr marL="5297" marR="5297" marT="529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21.000.000 </a:t>
                      </a:r>
                    </a:p>
                  </a:txBody>
                  <a:tcPr marL="5297" marR="5297" marT="529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87872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REC.DO DIREITO/PERÍCIA MÉDICA/REAB.PROFIS.</a:t>
                      </a:r>
                    </a:p>
                  </a:txBody>
                  <a:tcPr marL="5297" marR="5297" marT="529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57.390.754</a:t>
                      </a:r>
                    </a:p>
                  </a:txBody>
                  <a:tcPr marL="5297" marR="5297" marT="529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78.000.000</a:t>
                      </a:r>
                      <a:endParaRPr lang="pt-BR" sz="14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97" marR="5297" marT="529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74.443.200</a:t>
                      </a:r>
                    </a:p>
                  </a:txBody>
                  <a:tcPr marL="5297" marR="5297" marT="529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68.738.828 </a:t>
                      </a:r>
                    </a:p>
                  </a:txBody>
                  <a:tcPr marL="5297" marR="5297" marT="529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11.261.172 </a:t>
                      </a:r>
                    </a:p>
                  </a:txBody>
                  <a:tcPr marL="5297" marR="5297" marT="529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80.000.000 </a:t>
                      </a:r>
                    </a:p>
                  </a:txBody>
                  <a:tcPr marL="5297" marR="5297" marT="529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</a:tr>
              <a:tr h="387872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CANAL 135</a:t>
                      </a:r>
                    </a:p>
                  </a:txBody>
                  <a:tcPr marL="5297" marR="5297" marT="529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86.338.933</a:t>
                      </a:r>
                    </a:p>
                  </a:txBody>
                  <a:tcPr marL="5297" marR="5297" marT="529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130.000.000</a:t>
                      </a:r>
                      <a:endParaRPr lang="pt-BR" sz="14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97" marR="5297" marT="529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126.352.000</a:t>
                      </a:r>
                    </a:p>
                  </a:txBody>
                  <a:tcPr marL="5297" marR="5297" marT="529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130.000.000 </a:t>
                      </a:r>
                    </a:p>
                  </a:txBody>
                  <a:tcPr marL="5297" marR="5297" marT="529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   -   </a:t>
                      </a:r>
                    </a:p>
                  </a:txBody>
                  <a:tcPr marL="5297" marR="5297" marT="529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130.000.000 </a:t>
                      </a:r>
                    </a:p>
                  </a:txBody>
                  <a:tcPr marL="5297" marR="5297" marT="529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87872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ECT</a:t>
                      </a:r>
                    </a:p>
                  </a:txBody>
                  <a:tcPr marL="5297" marR="5297" marT="529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18.671.585</a:t>
                      </a:r>
                    </a:p>
                  </a:txBody>
                  <a:tcPr marL="5297" marR="5297" marT="529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24.000.000</a:t>
                      </a:r>
                      <a:endParaRPr lang="pt-BR" sz="14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97" marR="5297" marT="529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15.270.401</a:t>
                      </a:r>
                    </a:p>
                  </a:txBody>
                  <a:tcPr marL="5297" marR="5297" marT="529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13.624.944 </a:t>
                      </a:r>
                    </a:p>
                  </a:txBody>
                  <a:tcPr marL="5297" marR="5297" marT="529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   -   </a:t>
                      </a:r>
                    </a:p>
                  </a:txBody>
                  <a:tcPr marL="5297" marR="5297" marT="529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13.624.944 </a:t>
                      </a:r>
                    </a:p>
                  </a:txBody>
                  <a:tcPr marL="5297" marR="5297" marT="529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</a:tr>
              <a:tr h="398355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ADMINSITRAÇÃO DA UNIDADE</a:t>
                      </a:r>
                    </a:p>
                  </a:txBody>
                  <a:tcPr marL="5297" marR="5297" marT="529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48.184.431</a:t>
                      </a:r>
                    </a:p>
                  </a:txBody>
                  <a:tcPr marL="5297" marR="5297" marT="529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77.300.000</a:t>
                      </a:r>
                      <a:endParaRPr lang="pt-BR" sz="14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97" marR="5297" marT="529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50.813.335</a:t>
                      </a:r>
                    </a:p>
                  </a:txBody>
                  <a:tcPr marL="5297" marR="5297" marT="529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61.375.056 </a:t>
                      </a:r>
                    </a:p>
                  </a:txBody>
                  <a:tcPr marL="5297" marR="5297" marT="529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   -   </a:t>
                      </a:r>
                    </a:p>
                  </a:txBody>
                  <a:tcPr marL="5297" marR="5297" marT="529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61.375.056 </a:t>
                      </a:r>
                    </a:p>
                  </a:txBody>
                  <a:tcPr marL="5297" marR="5297" marT="529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626206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DEMAIS</a:t>
                      </a:r>
                      <a:r>
                        <a:rPr lang="pt-BR" sz="1400" b="1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(SIRC, Auditoria, Gestão da Melhoria, </a:t>
                      </a:r>
                      <a:r>
                        <a:rPr lang="pt-BR" sz="1400" b="1" i="1" u="sng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Gestão da Informação</a:t>
                      </a:r>
                      <a:r>
                        <a:rPr lang="pt-BR" sz="1400" b="1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</a:t>
                      </a:r>
                      <a:r>
                        <a:rPr lang="pt-BR" sz="1400" b="1" i="1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Desimobilização</a:t>
                      </a:r>
                      <a:r>
                        <a:rPr lang="pt-BR" sz="1400" b="1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e Defesa Judicial)</a:t>
                      </a:r>
                      <a:endParaRPr lang="pt-BR" sz="14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97" marR="5297" marT="529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41.201.252</a:t>
                      </a:r>
                    </a:p>
                  </a:txBody>
                  <a:tcPr marL="5297" marR="5297" marT="529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54.100.000</a:t>
                      </a:r>
                      <a:endParaRPr lang="pt-BR" sz="14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97" marR="5297" marT="529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52.881.228</a:t>
                      </a:r>
                    </a:p>
                  </a:txBody>
                  <a:tcPr marL="5297" marR="5297" marT="529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50.126.000 </a:t>
                      </a:r>
                    </a:p>
                  </a:txBody>
                  <a:tcPr marL="5297" marR="5297" marT="529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1.500.000 </a:t>
                      </a:r>
                    </a:p>
                  </a:txBody>
                  <a:tcPr marL="5297" marR="5297" marT="529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51.626.000 </a:t>
                      </a:r>
                    </a:p>
                  </a:txBody>
                  <a:tcPr marL="5297" marR="5297" marT="529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  <a:tr h="398355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TOTAL INSS</a:t>
                      </a:r>
                    </a:p>
                  </a:txBody>
                  <a:tcPr marL="5297" marR="5297" marT="5297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622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1.635.681.170</a:t>
                      </a:r>
                    </a:p>
                  </a:txBody>
                  <a:tcPr marL="5297" marR="5297" marT="5297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622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2.182.060.000</a:t>
                      </a:r>
                      <a:endParaRPr lang="pt-BR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97" marR="5297" marT="5297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622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1.634.647.843</a:t>
                      </a:r>
                    </a:p>
                  </a:txBody>
                  <a:tcPr marL="5297" marR="5297" marT="5297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622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1.555.349.436</a:t>
                      </a:r>
                    </a:p>
                  </a:txBody>
                  <a:tcPr marL="5297" marR="5297" marT="5297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622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593.176.564</a:t>
                      </a:r>
                    </a:p>
                  </a:txBody>
                  <a:tcPr marL="5297" marR="5297" marT="5297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622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2.148.526.000</a:t>
                      </a:r>
                    </a:p>
                  </a:txBody>
                  <a:tcPr marL="5297" marR="5297" marT="5297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6228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7452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57092" y="685124"/>
            <a:ext cx="10477815" cy="598366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/>
            <a:r>
              <a:rPr lang="pt-BR" sz="4000" b="1" dirty="0">
                <a:ln>
                  <a:solidFill>
                    <a:schemeClr val="tx1"/>
                  </a:solidFill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PRINCIPAIS </a:t>
            </a:r>
            <a:r>
              <a:rPr lang="pt-BR" sz="4000" b="1" dirty="0" smtClean="0">
                <a:ln>
                  <a:solidFill>
                    <a:schemeClr val="tx1"/>
                  </a:solidFill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DESPESAS </a:t>
            </a:r>
            <a:r>
              <a:rPr lang="pt-BR" sz="4000" b="1" dirty="0">
                <a:ln>
                  <a:solidFill>
                    <a:schemeClr val="tx1"/>
                  </a:solidFill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DO INSS</a:t>
            </a:r>
          </a:p>
        </p:txBody>
      </p:sp>
      <p:sp>
        <p:nvSpPr>
          <p:cNvPr id="5" name="Retângulo 4"/>
          <p:cNvSpPr/>
          <p:nvPr/>
        </p:nvSpPr>
        <p:spPr>
          <a:xfrm>
            <a:off x="0" y="0"/>
            <a:ext cx="12192000" cy="685124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3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PREVIDÊNCIA SOCIAL</a:t>
            </a: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0" y="6678000"/>
            <a:ext cx="12192000" cy="180000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Espaço Reservado para Conteúdo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85108607"/>
              </p:ext>
            </p:extLst>
          </p:nvPr>
        </p:nvGraphicFramePr>
        <p:xfrm>
          <a:off x="91440" y="1477800"/>
          <a:ext cx="12012930" cy="50258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47016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91126" y="583590"/>
            <a:ext cx="120097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600" b="1" dirty="0" smtClean="0">
                <a:ln>
                  <a:solidFill>
                    <a:schemeClr val="tx1"/>
                  </a:solidFill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PREVIC - PROPOSTA </a:t>
            </a:r>
            <a:r>
              <a:rPr lang="pt-BR" sz="3600" b="1" dirty="0">
                <a:ln>
                  <a:solidFill>
                    <a:schemeClr val="tx1"/>
                  </a:solidFill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ORÇAMENTÁRIA </a:t>
            </a:r>
            <a:r>
              <a:rPr lang="pt-BR" sz="3600" b="1" dirty="0" smtClean="0">
                <a:ln>
                  <a:solidFill>
                    <a:schemeClr val="tx1"/>
                  </a:solidFill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2016</a:t>
            </a:r>
            <a:endParaRPr lang="pt-BR" sz="3600" b="1" dirty="0">
              <a:ln>
                <a:solidFill>
                  <a:schemeClr val="tx1"/>
                </a:solidFill>
              </a:ln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0" y="0"/>
            <a:ext cx="12192000" cy="685124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3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PREVIDÊNCIA SOCIAL</a:t>
            </a: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0" y="6678000"/>
            <a:ext cx="12192000" cy="180000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9260751"/>
              </p:ext>
            </p:extLst>
          </p:nvPr>
        </p:nvGraphicFramePr>
        <p:xfrm>
          <a:off x="91126" y="1268714"/>
          <a:ext cx="11849862" cy="5267698"/>
        </p:xfrm>
        <a:graphic>
          <a:graphicData uri="http://schemas.openxmlformats.org/drawingml/2006/table">
            <a:tbl>
              <a:tblPr/>
              <a:tblGrid>
                <a:gridCol w="3838140"/>
                <a:gridCol w="1279378"/>
                <a:gridCol w="1372992"/>
                <a:gridCol w="1372992"/>
                <a:gridCol w="1411999"/>
                <a:gridCol w="1380795"/>
                <a:gridCol w="1193566"/>
              </a:tblGrid>
              <a:tr h="757848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4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ÁREA / DESPESAS</a:t>
                      </a:r>
                    </a:p>
                  </a:txBody>
                  <a:tcPr marL="4160" marR="4160" marT="4160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C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4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EMPENHADO</a:t>
                      </a:r>
                      <a:br>
                        <a:rPr lang="pt-BR" sz="14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pt-BR" sz="14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2014 </a:t>
                      </a:r>
                      <a:br>
                        <a:rPr lang="pt-BR" sz="14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pt-BR" sz="14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(A</a:t>
                      </a:r>
                      <a:r>
                        <a:rPr lang="pt-BR" sz="14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pt-BR" sz="1400" b="1" i="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160" marR="4160" marT="4160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C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4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NECESSIDADE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pt-BR" sz="14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2015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pt-BR" sz="14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(B)</a:t>
                      </a:r>
                      <a:endParaRPr lang="pt-BR" sz="1400" b="1" i="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160" marR="4160" marT="4160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C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4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LEI </a:t>
                      </a:r>
                      <a:endParaRPr lang="pt-BR" sz="1400" b="1" i="0" u="none" strike="noStrike" kern="1200" dirty="0" smtClean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fontAlgn="ctr" latinLnBrk="0" hangingPunct="1"/>
                      <a:r>
                        <a:rPr lang="pt-BR" sz="14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Nº </a:t>
                      </a:r>
                      <a:r>
                        <a:rPr lang="pt-BR" sz="14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13.115 </a:t>
                      </a:r>
                      <a:br>
                        <a:rPr lang="pt-BR" sz="14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pt-BR" sz="14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(C)</a:t>
                      </a:r>
                      <a:endParaRPr lang="pt-BR" sz="1400" b="1" i="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160" marR="4160" marT="4160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C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4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LIMITE</a:t>
                      </a:r>
                      <a:br>
                        <a:rPr lang="pt-BR" sz="14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pt-BR" sz="14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PLOA  2016</a:t>
                      </a:r>
                      <a:br>
                        <a:rPr lang="pt-BR" sz="14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pt-BR" sz="14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(D)</a:t>
                      </a:r>
                      <a:endParaRPr lang="pt-BR" sz="1400" b="1" i="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160" marR="4160" marT="4160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C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4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EXPANSÃO</a:t>
                      </a:r>
                      <a:br>
                        <a:rPr lang="pt-BR" sz="14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pt-BR" sz="14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NECESSÁRIA</a:t>
                      </a:r>
                      <a:br>
                        <a:rPr lang="pt-BR" sz="14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pt-BR" sz="14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(E)</a:t>
                      </a:r>
                      <a:endParaRPr lang="pt-BR" sz="1400" b="1" i="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160" marR="4160" marT="4160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C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4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TOTAL</a:t>
                      </a:r>
                    </a:p>
                    <a:p>
                      <a:pPr marL="0" algn="ctr" defTabSz="914400" rtl="0" eaLnBrk="1" fontAlgn="ctr" latinLnBrk="0" hangingPunct="1"/>
                      <a:endParaRPr lang="pt-BR" sz="1400" b="1" i="0" u="none" strike="noStrike" kern="1200" dirty="0" smtClean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fontAlgn="ctr" latinLnBrk="0" hangingPunct="1"/>
                      <a:r>
                        <a:rPr lang="pt-BR" sz="14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(F=C </a:t>
                      </a:r>
                      <a:r>
                        <a:rPr lang="pt-BR" sz="14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 </a:t>
                      </a:r>
                      <a:r>
                        <a:rPr lang="pt-BR" sz="14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D)</a:t>
                      </a:r>
                      <a:endParaRPr lang="pt-BR" sz="1400" b="1" i="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160" marR="4160" marT="4160" marB="0" anchor="ctr">
                    <a:lnL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C0000"/>
                    </a:solidFill>
                  </a:tcPr>
                </a:tc>
              </a:tr>
              <a:tr h="416957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MANUTENÇÃO</a:t>
                      </a:r>
                    </a:p>
                  </a:txBody>
                  <a:tcPr marL="4160" marR="4160" marT="41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12.621.265</a:t>
                      </a:r>
                    </a:p>
                  </a:txBody>
                  <a:tcPr marL="4160" marR="4160" marT="41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16.760.329</a:t>
                      </a:r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160" marR="4160" marT="41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15.110.820</a:t>
                      </a:r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160" marR="4160" marT="41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        16.251.554 </a:t>
                      </a:r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160" marR="4160" marT="41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          2.532.768 </a:t>
                      </a:r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160" marR="4160" marT="41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   18.784.322 </a:t>
                      </a:r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160" marR="4160" marT="41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C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416957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DATAPREV</a:t>
                      </a:r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160" marR="4160" marT="4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 flip="none" rotWithShape="1">
                      <a:gsLst>
                        <a:gs pos="0">
                          <a:srgbClr val="990000">
                            <a:tint val="66000"/>
                            <a:satMod val="160000"/>
                          </a:srgbClr>
                        </a:gs>
                        <a:gs pos="50000">
                          <a:srgbClr val="990000">
                            <a:tint val="44500"/>
                            <a:satMod val="160000"/>
                          </a:srgbClr>
                        </a:gs>
                        <a:gs pos="100000">
                          <a:srgbClr val="9900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15.102.687</a:t>
                      </a:r>
                    </a:p>
                  </a:txBody>
                  <a:tcPr marL="4160" marR="4160" marT="4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 flip="none" rotWithShape="1">
                      <a:gsLst>
                        <a:gs pos="0">
                          <a:srgbClr val="990000">
                            <a:tint val="66000"/>
                            <a:satMod val="160000"/>
                          </a:srgbClr>
                        </a:gs>
                        <a:gs pos="50000">
                          <a:srgbClr val="990000">
                            <a:tint val="44500"/>
                            <a:satMod val="160000"/>
                          </a:srgbClr>
                        </a:gs>
                        <a:gs pos="100000">
                          <a:srgbClr val="9900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18.760.072</a:t>
                      </a:r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160" marR="4160" marT="4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 flip="none" rotWithShape="1">
                      <a:gsLst>
                        <a:gs pos="0">
                          <a:srgbClr val="990000">
                            <a:tint val="66000"/>
                            <a:satMod val="160000"/>
                          </a:srgbClr>
                        </a:gs>
                        <a:gs pos="50000">
                          <a:srgbClr val="990000">
                            <a:tint val="44500"/>
                            <a:satMod val="160000"/>
                          </a:srgbClr>
                        </a:gs>
                        <a:gs pos="100000">
                          <a:srgbClr val="9900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16.366.014</a:t>
                      </a:r>
                    </a:p>
                  </a:txBody>
                  <a:tcPr marL="4160" marR="4160" marT="4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 flip="none" rotWithShape="1">
                      <a:gsLst>
                        <a:gs pos="0">
                          <a:srgbClr val="990000">
                            <a:tint val="66000"/>
                            <a:satMod val="160000"/>
                          </a:srgbClr>
                        </a:gs>
                        <a:gs pos="50000">
                          <a:srgbClr val="990000">
                            <a:tint val="44500"/>
                            <a:satMod val="160000"/>
                          </a:srgbClr>
                        </a:gs>
                        <a:gs pos="100000">
                          <a:srgbClr val="9900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          8.415.376 </a:t>
                      </a:r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160" marR="4160" marT="4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 flip="none" rotWithShape="1">
                      <a:gsLst>
                        <a:gs pos="0">
                          <a:srgbClr val="990000">
                            <a:tint val="66000"/>
                            <a:satMod val="160000"/>
                          </a:srgbClr>
                        </a:gs>
                        <a:gs pos="50000">
                          <a:srgbClr val="990000">
                            <a:tint val="44500"/>
                            <a:satMod val="160000"/>
                          </a:srgbClr>
                        </a:gs>
                        <a:gs pos="100000">
                          <a:srgbClr val="9900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         </a:t>
                      </a:r>
                      <a:r>
                        <a:rPr lang="pt-B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hlinkClick r:id="rId2" action="ppaction://hlinksldjump"/>
                        </a:rPr>
                        <a:t>6.358.000</a:t>
                      </a:r>
                      <a:r>
                        <a:rPr lang="pt-B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160" marR="4160" marT="4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 flip="none" rotWithShape="1">
                      <a:gsLst>
                        <a:gs pos="0">
                          <a:srgbClr val="990000">
                            <a:tint val="66000"/>
                            <a:satMod val="160000"/>
                          </a:srgbClr>
                        </a:gs>
                        <a:gs pos="50000">
                          <a:srgbClr val="990000">
                            <a:tint val="44500"/>
                            <a:satMod val="160000"/>
                          </a:srgbClr>
                        </a:gs>
                        <a:gs pos="100000">
                          <a:srgbClr val="9900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14.773.376 </a:t>
                      </a:r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160" marR="4160" marT="4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 flip="none" rotWithShape="1">
                      <a:gsLst>
                        <a:gs pos="0">
                          <a:srgbClr val="990000">
                            <a:tint val="66000"/>
                            <a:satMod val="160000"/>
                          </a:srgbClr>
                        </a:gs>
                        <a:gs pos="50000">
                          <a:srgbClr val="990000">
                            <a:tint val="44500"/>
                            <a:satMod val="160000"/>
                          </a:srgbClr>
                        </a:gs>
                        <a:gs pos="100000">
                          <a:srgbClr val="9900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416957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FUNCIONAMENTO DOS ESCRITÓRIOS</a:t>
                      </a:r>
                    </a:p>
                  </a:txBody>
                  <a:tcPr marL="4160" marR="4160" marT="4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535.526</a:t>
                      </a:r>
                    </a:p>
                  </a:txBody>
                  <a:tcPr marL="4160" marR="4160" marT="4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755.928</a:t>
                      </a:r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160" marR="4160" marT="4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755.928</a:t>
                      </a:r>
                    </a:p>
                  </a:txBody>
                  <a:tcPr marL="4160" marR="4160" marT="4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         1.170.024 </a:t>
                      </a:r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160" marR="4160" marT="4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                           </a:t>
                      </a:r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   </a:t>
                      </a:r>
                    </a:p>
                  </a:txBody>
                  <a:tcPr marL="4160" marR="4160" marT="4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     </a:t>
                      </a:r>
                      <a:r>
                        <a:rPr lang="pt-B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1.170.024 </a:t>
                      </a:r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160" marR="4160" marT="4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416957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GESTÃO DA INFORMAÇÃO CORPORATIVA</a:t>
                      </a:r>
                    </a:p>
                  </a:txBody>
                  <a:tcPr marL="4160" marR="4160" marT="4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 flip="none" rotWithShape="1">
                      <a:gsLst>
                        <a:gs pos="0">
                          <a:srgbClr val="990000">
                            <a:tint val="66000"/>
                            <a:satMod val="160000"/>
                          </a:srgbClr>
                        </a:gs>
                        <a:gs pos="50000">
                          <a:srgbClr val="990000">
                            <a:tint val="44500"/>
                            <a:satMod val="160000"/>
                          </a:srgbClr>
                        </a:gs>
                        <a:gs pos="100000">
                          <a:srgbClr val="9900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4160" marR="4160" marT="4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 flip="none" rotWithShape="1">
                      <a:gsLst>
                        <a:gs pos="0">
                          <a:srgbClr val="990000">
                            <a:tint val="66000"/>
                            <a:satMod val="160000"/>
                          </a:srgbClr>
                        </a:gs>
                        <a:gs pos="50000">
                          <a:srgbClr val="990000">
                            <a:tint val="44500"/>
                            <a:satMod val="160000"/>
                          </a:srgbClr>
                        </a:gs>
                        <a:gs pos="100000">
                          <a:srgbClr val="9900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600.000</a:t>
                      </a:r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160" marR="4160" marT="4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 flip="none" rotWithShape="1">
                      <a:gsLst>
                        <a:gs pos="0">
                          <a:srgbClr val="990000">
                            <a:tint val="66000"/>
                            <a:satMod val="160000"/>
                          </a:srgbClr>
                        </a:gs>
                        <a:gs pos="50000">
                          <a:srgbClr val="990000">
                            <a:tint val="44500"/>
                            <a:satMod val="160000"/>
                          </a:srgbClr>
                        </a:gs>
                        <a:gs pos="100000">
                          <a:srgbClr val="9900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360.000</a:t>
                      </a:r>
                    </a:p>
                  </a:txBody>
                  <a:tcPr marL="4160" marR="4160" marT="4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 flip="none" rotWithShape="1">
                      <a:gsLst>
                        <a:gs pos="0">
                          <a:srgbClr val="990000">
                            <a:tint val="66000"/>
                            <a:satMod val="160000"/>
                          </a:srgbClr>
                        </a:gs>
                        <a:gs pos="50000">
                          <a:srgbClr val="990000">
                            <a:tint val="44500"/>
                            <a:satMod val="160000"/>
                          </a:srgbClr>
                        </a:gs>
                        <a:gs pos="100000">
                          <a:srgbClr val="9900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              400.000 </a:t>
                      </a:r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160" marR="4160" marT="4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 flip="none" rotWithShape="1">
                      <a:gsLst>
                        <a:gs pos="0">
                          <a:srgbClr val="990000">
                            <a:tint val="66000"/>
                            <a:satMod val="160000"/>
                          </a:srgbClr>
                        </a:gs>
                        <a:gs pos="50000">
                          <a:srgbClr val="990000">
                            <a:tint val="44500"/>
                            <a:satMod val="160000"/>
                          </a:srgbClr>
                        </a:gs>
                        <a:gs pos="100000">
                          <a:srgbClr val="9900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                           </a:t>
                      </a:r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   </a:t>
                      </a:r>
                    </a:p>
                  </a:txBody>
                  <a:tcPr marL="4160" marR="4160" marT="4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 flip="none" rotWithShape="1">
                      <a:gsLst>
                        <a:gs pos="0">
                          <a:srgbClr val="990000">
                            <a:tint val="66000"/>
                            <a:satMod val="160000"/>
                          </a:srgbClr>
                        </a:gs>
                        <a:gs pos="50000">
                          <a:srgbClr val="990000">
                            <a:tint val="44500"/>
                            <a:satMod val="160000"/>
                          </a:srgbClr>
                        </a:gs>
                        <a:gs pos="100000">
                          <a:srgbClr val="9900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         400.000 </a:t>
                      </a:r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160" marR="4160" marT="4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 flip="none" rotWithShape="1">
                      <a:gsLst>
                        <a:gs pos="0">
                          <a:srgbClr val="990000">
                            <a:tint val="66000"/>
                            <a:satMod val="160000"/>
                          </a:srgbClr>
                        </a:gs>
                        <a:gs pos="50000">
                          <a:srgbClr val="990000">
                            <a:tint val="44500"/>
                            <a:satMod val="160000"/>
                          </a:srgbClr>
                        </a:gs>
                        <a:gs pos="100000">
                          <a:srgbClr val="9900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416957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FISCALIZAÇÃO</a:t>
                      </a:r>
                    </a:p>
                  </a:txBody>
                  <a:tcPr marL="4160" marR="4160" marT="4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277.962</a:t>
                      </a:r>
                    </a:p>
                  </a:txBody>
                  <a:tcPr marL="4160" marR="4160" marT="4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1.588.770</a:t>
                      </a:r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160" marR="4160" marT="4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1.271.016</a:t>
                      </a:r>
                    </a:p>
                  </a:txBody>
                  <a:tcPr marL="4160" marR="4160" marT="4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              300.000 </a:t>
                      </a:r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160" marR="4160" marT="4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             493.990 </a:t>
                      </a:r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160" marR="4160" marT="4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         793.990 </a:t>
                      </a:r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160" marR="4160" marT="4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461334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CAPACITAÇÃO / EDUCAÇÃO PREVIDENCIÁRIA</a:t>
                      </a:r>
                    </a:p>
                  </a:txBody>
                  <a:tcPr marL="4160" marR="4160" marT="4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 flip="none" rotWithShape="1">
                      <a:gsLst>
                        <a:gs pos="0">
                          <a:srgbClr val="990000">
                            <a:tint val="66000"/>
                            <a:satMod val="160000"/>
                          </a:srgbClr>
                        </a:gs>
                        <a:gs pos="50000">
                          <a:srgbClr val="990000">
                            <a:tint val="44500"/>
                            <a:satMod val="160000"/>
                          </a:srgbClr>
                        </a:gs>
                        <a:gs pos="100000">
                          <a:srgbClr val="9900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862.338</a:t>
                      </a:r>
                    </a:p>
                  </a:txBody>
                  <a:tcPr marL="4160" marR="4160" marT="4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 flip="none" rotWithShape="1">
                      <a:gsLst>
                        <a:gs pos="0">
                          <a:srgbClr val="990000">
                            <a:tint val="66000"/>
                            <a:satMod val="160000"/>
                          </a:srgbClr>
                        </a:gs>
                        <a:gs pos="50000">
                          <a:srgbClr val="990000">
                            <a:tint val="44500"/>
                            <a:satMod val="160000"/>
                          </a:srgbClr>
                        </a:gs>
                        <a:gs pos="100000">
                          <a:srgbClr val="9900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2.184.387</a:t>
                      </a:r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160" marR="4160" marT="4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 flip="none" rotWithShape="1">
                      <a:gsLst>
                        <a:gs pos="0">
                          <a:srgbClr val="990000">
                            <a:tint val="66000"/>
                            <a:satMod val="160000"/>
                          </a:srgbClr>
                        </a:gs>
                        <a:gs pos="50000">
                          <a:srgbClr val="990000">
                            <a:tint val="44500"/>
                            <a:satMod val="160000"/>
                          </a:srgbClr>
                        </a:gs>
                        <a:gs pos="100000">
                          <a:srgbClr val="9900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1.261.038</a:t>
                      </a:r>
                    </a:p>
                  </a:txBody>
                  <a:tcPr marL="4160" marR="4160" marT="4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 flip="none" rotWithShape="1">
                      <a:gsLst>
                        <a:gs pos="0">
                          <a:srgbClr val="990000">
                            <a:tint val="66000"/>
                            <a:satMod val="160000"/>
                          </a:srgbClr>
                        </a:gs>
                        <a:gs pos="50000">
                          <a:srgbClr val="990000">
                            <a:tint val="44500"/>
                            <a:satMod val="160000"/>
                          </a:srgbClr>
                        </a:gs>
                        <a:gs pos="100000">
                          <a:srgbClr val="9900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              800.000 </a:t>
                      </a:r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160" marR="4160" marT="4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 flip="none" rotWithShape="1">
                      <a:gsLst>
                        <a:gs pos="0">
                          <a:srgbClr val="990000">
                            <a:tint val="66000"/>
                            <a:satMod val="160000"/>
                          </a:srgbClr>
                        </a:gs>
                        <a:gs pos="50000">
                          <a:srgbClr val="990000">
                            <a:tint val="44500"/>
                            <a:satMod val="160000"/>
                          </a:srgbClr>
                        </a:gs>
                        <a:gs pos="100000">
                          <a:srgbClr val="9900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             530.000 </a:t>
                      </a:r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160" marR="4160" marT="4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 flip="none" rotWithShape="1">
                      <a:gsLst>
                        <a:gs pos="0">
                          <a:srgbClr val="990000">
                            <a:tint val="66000"/>
                            <a:satMod val="160000"/>
                          </a:srgbClr>
                        </a:gs>
                        <a:gs pos="50000">
                          <a:srgbClr val="990000">
                            <a:tint val="44500"/>
                            <a:satMod val="160000"/>
                          </a:srgbClr>
                        </a:gs>
                        <a:gs pos="100000">
                          <a:srgbClr val="9900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     1.330.000 </a:t>
                      </a:r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160" marR="4160" marT="4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 flip="none" rotWithShape="1">
                      <a:gsLst>
                        <a:gs pos="0">
                          <a:srgbClr val="990000">
                            <a:tint val="66000"/>
                            <a:satMod val="160000"/>
                          </a:srgbClr>
                        </a:gs>
                        <a:gs pos="50000">
                          <a:srgbClr val="990000">
                            <a:tint val="44500"/>
                            <a:satMod val="160000"/>
                          </a:srgbClr>
                        </a:gs>
                        <a:gs pos="100000">
                          <a:srgbClr val="9900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46934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GESTÃO DA MELHORIA CONTINUA</a:t>
                      </a:r>
                    </a:p>
                  </a:txBody>
                  <a:tcPr marL="4160" marR="4160" marT="4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                        -   </a:t>
                      </a:r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160" marR="4160" marT="4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160" marR="4160" marT="4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                          -   </a:t>
                      </a:r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160" marR="4160" marT="4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                21.000 </a:t>
                      </a:r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160" marR="4160" marT="4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                           </a:t>
                      </a:r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   </a:t>
                      </a:r>
                    </a:p>
                  </a:txBody>
                  <a:tcPr marL="4160" marR="4160" marT="4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           21.000 </a:t>
                      </a:r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160" marR="4160" marT="4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416957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SUSTENTABILIDADE E FOMENTO</a:t>
                      </a:r>
                    </a:p>
                  </a:txBody>
                  <a:tcPr marL="4160" marR="4160" marT="4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 flip="none" rotWithShape="1">
                      <a:gsLst>
                        <a:gs pos="0">
                          <a:srgbClr val="990000">
                            <a:tint val="66000"/>
                            <a:satMod val="160000"/>
                          </a:srgbClr>
                        </a:gs>
                        <a:gs pos="50000">
                          <a:srgbClr val="990000">
                            <a:tint val="44500"/>
                            <a:satMod val="160000"/>
                          </a:srgbClr>
                        </a:gs>
                        <a:gs pos="100000">
                          <a:srgbClr val="9900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                        -   </a:t>
                      </a:r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160" marR="4160" marT="4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 flip="none" rotWithShape="1">
                      <a:gsLst>
                        <a:gs pos="0">
                          <a:srgbClr val="990000">
                            <a:tint val="66000"/>
                            <a:satMod val="160000"/>
                          </a:srgbClr>
                        </a:gs>
                        <a:gs pos="50000">
                          <a:srgbClr val="990000">
                            <a:tint val="44500"/>
                            <a:satMod val="160000"/>
                          </a:srgbClr>
                        </a:gs>
                        <a:gs pos="100000">
                          <a:srgbClr val="9900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160" marR="4160" marT="4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 flip="none" rotWithShape="1">
                      <a:gsLst>
                        <a:gs pos="0">
                          <a:srgbClr val="990000">
                            <a:tint val="66000"/>
                            <a:satMod val="160000"/>
                          </a:srgbClr>
                        </a:gs>
                        <a:gs pos="50000">
                          <a:srgbClr val="990000">
                            <a:tint val="44500"/>
                            <a:satMod val="160000"/>
                          </a:srgbClr>
                        </a:gs>
                        <a:gs pos="100000">
                          <a:srgbClr val="9900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                          -   </a:t>
                      </a:r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160" marR="4160" marT="4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 flip="none" rotWithShape="1">
                      <a:gsLst>
                        <a:gs pos="0">
                          <a:srgbClr val="990000">
                            <a:tint val="66000"/>
                            <a:satMod val="160000"/>
                          </a:srgbClr>
                        </a:gs>
                        <a:gs pos="50000">
                          <a:srgbClr val="990000">
                            <a:tint val="44500"/>
                            <a:satMod val="160000"/>
                          </a:srgbClr>
                        </a:gs>
                        <a:gs pos="100000">
                          <a:srgbClr val="9900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             384.808 </a:t>
                      </a:r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160" marR="4160" marT="4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 flip="none" rotWithShape="1">
                      <a:gsLst>
                        <a:gs pos="0">
                          <a:srgbClr val="990000">
                            <a:tint val="66000"/>
                            <a:satMod val="160000"/>
                          </a:srgbClr>
                        </a:gs>
                        <a:gs pos="50000">
                          <a:srgbClr val="990000">
                            <a:tint val="44500"/>
                            <a:satMod val="160000"/>
                          </a:srgbClr>
                        </a:gs>
                        <a:gs pos="100000">
                          <a:srgbClr val="9900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                           </a:t>
                      </a:r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   </a:t>
                      </a:r>
                    </a:p>
                  </a:txBody>
                  <a:tcPr marL="4160" marR="4160" marT="4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 flip="none" rotWithShape="1">
                      <a:gsLst>
                        <a:gs pos="0">
                          <a:srgbClr val="990000">
                            <a:tint val="66000"/>
                            <a:satMod val="160000"/>
                          </a:srgbClr>
                        </a:gs>
                        <a:gs pos="50000">
                          <a:srgbClr val="990000">
                            <a:tint val="44500"/>
                            <a:satMod val="160000"/>
                          </a:srgbClr>
                        </a:gs>
                        <a:gs pos="100000">
                          <a:srgbClr val="9900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         384.808 </a:t>
                      </a:r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160" marR="4160" marT="4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 flip="none" rotWithShape="1">
                      <a:gsLst>
                        <a:gs pos="0">
                          <a:srgbClr val="990000">
                            <a:tint val="66000"/>
                            <a:satMod val="160000"/>
                          </a:srgbClr>
                        </a:gs>
                        <a:gs pos="50000">
                          <a:srgbClr val="990000">
                            <a:tint val="44500"/>
                            <a:satMod val="160000"/>
                          </a:srgbClr>
                        </a:gs>
                        <a:gs pos="100000">
                          <a:srgbClr val="9900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540415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AQUISIÇÃO IMÓVEL E PROJETO BÁSICO DA SEDE DA PREVIC</a:t>
                      </a:r>
                    </a:p>
                  </a:txBody>
                  <a:tcPr marL="4160" marR="4160" marT="4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                       -   </a:t>
                      </a:r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160" marR="4160" marT="4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160" marR="4160" marT="4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                          -   </a:t>
                      </a:r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160" marR="4160" marT="4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                           </a:t>
                      </a:r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   </a:t>
                      </a:r>
                    </a:p>
                  </a:txBody>
                  <a:tcPr marL="4160" marR="4160" marT="4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       30.000.000 </a:t>
                      </a:r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160" marR="4160" marT="4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   30.000.000 </a:t>
                      </a:r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160" marR="4160" marT="4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537019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4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TOTAL PREVIC</a:t>
                      </a:r>
                    </a:p>
                  </a:txBody>
                  <a:tcPr marL="4160" marR="4160" marT="416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C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4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</a:t>
                      </a:r>
                      <a:r>
                        <a:rPr lang="pt-BR" sz="14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29.399.777 </a:t>
                      </a:r>
                    </a:p>
                  </a:txBody>
                  <a:tcPr marL="4160" marR="4160" marT="416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C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pt-BR" sz="14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40.649.486</a:t>
                      </a:r>
                      <a:endParaRPr lang="pt-BR" sz="1400" b="1" i="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160" marR="4160" marT="4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C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4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35.124.816 </a:t>
                      </a:r>
                      <a:endParaRPr lang="pt-BR" sz="1400" b="1" i="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160" marR="4160" marT="4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C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4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27.742.762 </a:t>
                      </a:r>
                      <a:endParaRPr lang="pt-BR" sz="1400" b="1" i="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160" marR="4160" marT="4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C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4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39.914.758 </a:t>
                      </a:r>
                      <a:endParaRPr lang="pt-BR" sz="1400" b="1" i="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160" marR="4160" marT="4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C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4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67.657.520 </a:t>
                      </a:r>
                      <a:endParaRPr lang="pt-BR" sz="1400" b="1" i="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160" marR="4160" marT="41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C00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2903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-214489" y="0"/>
            <a:ext cx="2144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  <p:sp>
        <p:nvSpPr>
          <p:cNvPr id="5" name="Retângulo 4"/>
          <p:cNvSpPr/>
          <p:nvPr/>
        </p:nvSpPr>
        <p:spPr>
          <a:xfrm>
            <a:off x="0" y="0"/>
            <a:ext cx="12192000" cy="685124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3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PREVIDÊNCIA SOCIAL</a:t>
            </a: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3909437"/>
              </p:ext>
            </p:extLst>
          </p:nvPr>
        </p:nvGraphicFramePr>
        <p:xfrm>
          <a:off x="423581" y="2160942"/>
          <a:ext cx="11052139" cy="1237130"/>
        </p:xfrm>
        <a:graphic>
          <a:graphicData uri="http://schemas.openxmlformats.org/drawingml/2006/table">
            <a:tbl>
              <a:tblPr/>
              <a:tblGrid>
                <a:gridCol w="1988149"/>
                <a:gridCol w="1911782"/>
                <a:gridCol w="1615969"/>
                <a:gridCol w="1853514"/>
                <a:gridCol w="1762897"/>
                <a:gridCol w="1919828"/>
              </a:tblGrid>
              <a:tr h="530460"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DESPESA</a:t>
                      </a:r>
                      <a:endParaRPr lang="pt-BR" sz="20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1" i="0" u="none" strike="noStrike" dirty="0">
                          <a:effectLst/>
                          <a:latin typeface="Calibri" panose="020F0502020204030204" pitchFamily="34" charset="0"/>
                        </a:rPr>
                        <a:t>2012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1" i="0" u="none" strike="noStrike" dirty="0">
                          <a:effectLst/>
                          <a:latin typeface="Calibri" panose="020F0502020204030204" pitchFamily="34" charset="0"/>
                        </a:rPr>
                        <a:t>2013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1" i="0" u="none" strike="noStrike" dirty="0">
                          <a:effectLst/>
                          <a:latin typeface="Calibri" panose="020F0502020204030204" pitchFamily="34" charset="0"/>
                        </a:rPr>
                        <a:t>2014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1" i="0" u="none" strike="noStrike" dirty="0">
                          <a:effectLst/>
                          <a:latin typeface="Calibri" panose="020F0502020204030204" pitchFamily="34" charset="0"/>
                        </a:rPr>
                        <a:t>EXEC 1º SEM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1" i="0" u="none" strike="noStrike" dirty="0">
                          <a:effectLst/>
                          <a:latin typeface="Calibri" panose="020F0502020204030204" pitchFamily="34" charset="0"/>
                        </a:rPr>
                        <a:t>PROJEÇÃO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  <a:tr h="35333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2000" b="1" i="0" u="none" strike="noStrike" dirty="0">
                          <a:effectLst/>
                          <a:latin typeface="Calibri" panose="020F0502020204030204" pitchFamily="34" charset="0"/>
                        </a:rPr>
                        <a:t>Diárias e </a:t>
                      </a:r>
                      <a:endParaRPr lang="pt-BR" sz="2000" b="1" i="0" u="none" strike="noStrike" dirty="0" smtClean="0"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ctr"/>
                      <a:r>
                        <a:rPr lang="pt-BR" sz="20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Passagens</a:t>
                      </a:r>
                      <a:endParaRPr lang="pt-BR" sz="20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2000" b="1" i="0" u="none" strike="noStrike" dirty="0">
                          <a:effectLst/>
                          <a:latin typeface="Calibri" panose="020F0502020204030204" pitchFamily="34" charset="0"/>
                        </a:rPr>
                        <a:t>73.127.961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20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68.423.772</a:t>
                      </a:r>
                      <a:endParaRPr lang="pt-BR" sz="20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2000" b="1" i="0" u="none" strike="noStrike" dirty="0">
                          <a:effectLst/>
                          <a:latin typeface="Calibri" panose="020F0502020204030204" pitchFamily="34" charset="0"/>
                        </a:rPr>
                        <a:t>67.209.350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2000" b="1" i="0" u="none" strike="noStrike" dirty="0">
                          <a:effectLst/>
                          <a:latin typeface="Calibri" panose="020F0502020204030204" pitchFamily="34" charset="0"/>
                        </a:rPr>
                        <a:t>12.698.664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000" b="1" i="0" u="none" strike="noStrike" dirty="0">
                          <a:effectLst/>
                          <a:latin typeface="Calibri" panose="020F0502020204030204" pitchFamily="34" charset="0"/>
                        </a:rPr>
                        <a:t>30.000.000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3335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0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-55,36%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Retângulo 6"/>
          <p:cNvSpPr/>
          <p:nvPr/>
        </p:nvSpPr>
        <p:spPr>
          <a:xfrm>
            <a:off x="0" y="6678000"/>
            <a:ext cx="12192000" cy="180000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Tabe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7325280"/>
              </p:ext>
            </p:extLst>
          </p:nvPr>
        </p:nvGraphicFramePr>
        <p:xfrm>
          <a:off x="444499" y="3591719"/>
          <a:ext cx="10962641" cy="2169000"/>
        </p:xfrm>
        <a:graphic>
          <a:graphicData uri="http://schemas.openxmlformats.org/drawingml/2006/table">
            <a:tbl>
              <a:tblPr/>
              <a:tblGrid>
                <a:gridCol w="1955801"/>
                <a:gridCol w="2003967"/>
                <a:gridCol w="1536819"/>
                <a:gridCol w="1571747"/>
                <a:gridCol w="1724186"/>
                <a:gridCol w="2170121"/>
              </a:tblGrid>
              <a:tr h="854455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Vigilância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Valor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Reajustes****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Quantidade de vigilantes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Vig. Eletrônica (Unidades)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Unidades (GEX + APS)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  <a:tr h="262909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325.175.345,75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5292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1642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909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355.133.457,43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15,20%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1676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909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2015*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442.437.099,05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6956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1696 - Previsão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909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2015 (com redução)**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398.193.389,14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6456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600 - Estimado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909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 (projeção)***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459.253.096,83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4760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1696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CaixaDeTexto 10"/>
          <p:cNvSpPr txBox="1"/>
          <p:nvPr/>
        </p:nvSpPr>
        <p:spPr>
          <a:xfrm>
            <a:off x="400050" y="5847003"/>
            <a:ext cx="107784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 smtClean="0"/>
              <a:t>Projeção </a:t>
            </a:r>
            <a:r>
              <a:rPr lang="pt-BR" sz="1200" b="1" dirty="0"/>
              <a:t>de execução considerando a competência 12/2014 e o reajuste médio de 15% nos contratos atuais (repactuação</a:t>
            </a:r>
            <a:r>
              <a:rPr lang="pt-BR" sz="1200" b="1" dirty="0" smtClean="0"/>
              <a:t>).</a:t>
            </a:r>
          </a:p>
          <a:p>
            <a:r>
              <a:rPr lang="pt-BR" sz="1200" b="1" dirty="0"/>
              <a:t>** Considerando uma redução de aproximadamente 10% em face das medidas de eficiência do gasto</a:t>
            </a:r>
            <a:r>
              <a:rPr lang="pt-BR" sz="1200" b="1" dirty="0" smtClean="0"/>
              <a:t>.</a:t>
            </a:r>
          </a:p>
          <a:p>
            <a:r>
              <a:rPr lang="pt-BR" sz="1200" b="1" dirty="0"/>
              <a:t>*** Projeção de execução considerando o reajuste médio de 15,33% nos contratos</a:t>
            </a:r>
            <a:r>
              <a:rPr lang="pt-BR" sz="1200" b="1" dirty="0" smtClean="0"/>
              <a:t>.</a:t>
            </a:r>
          </a:p>
          <a:p>
            <a:r>
              <a:rPr lang="pt-BR" sz="1200" b="1" dirty="0"/>
              <a:t>**** Com base na variação média dos valores máximos contidos nas Portarias </a:t>
            </a:r>
            <a:r>
              <a:rPr lang="pt-BR" sz="1200" b="1" dirty="0" smtClean="0"/>
              <a:t>MP </a:t>
            </a:r>
            <a:r>
              <a:rPr lang="pt-BR" sz="1200" b="1" dirty="0"/>
              <a:t>- O valor de 2015 trata-se de projeção.</a:t>
            </a:r>
          </a:p>
        </p:txBody>
      </p:sp>
      <p:graphicFrame>
        <p:nvGraphicFramePr>
          <p:cNvPr id="13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1524428"/>
              </p:ext>
            </p:extLst>
          </p:nvPr>
        </p:nvGraphicFramePr>
        <p:xfrm>
          <a:off x="422910" y="944717"/>
          <a:ext cx="11041380" cy="1044102"/>
        </p:xfrm>
        <a:graphic>
          <a:graphicData uri="http://schemas.openxmlformats.org/drawingml/2006/table">
            <a:tbl>
              <a:tblPr/>
              <a:tblGrid>
                <a:gridCol w="1955837"/>
                <a:gridCol w="1922039"/>
                <a:gridCol w="1642739"/>
                <a:gridCol w="1862794"/>
                <a:gridCol w="1747619"/>
                <a:gridCol w="1910352"/>
              </a:tblGrid>
              <a:tr h="522051">
                <a:tc>
                  <a:txBody>
                    <a:bodyPr/>
                    <a:lstStyle/>
                    <a:p>
                      <a:pPr algn="l" fontAlgn="b"/>
                      <a:r>
                        <a:rPr lang="pt-BR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r>
                        <a:rPr lang="pt-BR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DESPESA</a:t>
                      </a:r>
                      <a:endParaRPr lang="pt-BR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  <a:tr h="522051">
                <a:tc>
                  <a:txBody>
                    <a:bodyPr/>
                    <a:lstStyle/>
                    <a:p>
                      <a:pPr algn="l" fontAlgn="b"/>
                      <a:r>
                        <a:rPr lang="pt-BR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DATAPREV</a:t>
                      </a:r>
                      <a:endParaRPr lang="pt-BR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562.609.894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</a:t>
                      </a:r>
                      <a:r>
                        <a:rPr lang="pt-BR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587.443.620 </a:t>
                      </a:r>
                      <a:endParaRPr lang="pt-B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</a:t>
                      </a:r>
                      <a:r>
                        <a:rPr lang="pt-B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609.750.166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570.724.000 </a:t>
                      </a:r>
                      <a:endParaRPr lang="pt-B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</a:t>
                      </a:r>
                      <a:r>
                        <a:rPr lang="pt-B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591.600.000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1782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103695" y="685124"/>
            <a:ext cx="12009748" cy="6217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pt-BR" sz="3600" b="1" dirty="0" smtClean="0">
              <a:ln>
                <a:solidFill>
                  <a:schemeClr val="tx1"/>
                </a:solidFill>
              </a:ln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pt-BR" sz="5400" b="1" dirty="0" smtClean="0">
                <a:ln>
                  <a:solidFill>
                    <a:schemeClr val="tx1"/>
                  </a:solidFill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Obrigado</a:t>
            </a:r>
          </a:p>
          <a:p>
            <a:pPr algn="ctr"/>
            <a:endParaRPr lang="pt-BR" sz="4400" b="1" dirty="0" smtClean="0">
              <a:ln>
                <a:solidFill>
                  <a:schemeClr val="tx1"/>
                </a:solidFill>
              </a:ln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pt-BR" sz="4400" b="1" dirty="0" smtClean="0">
              <a:ln>
                <a:solidFill>
                  <a:schemeClr val="tx1"/>
                </a:solidFill>
              </a:ln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pt-BR" sz="4400" b="1" dirty="0" smtClean="0">
                <a:ln>
                  <a:solidFill>
                    <a:schemeClr val="tx1"/>
                  </a:solidFill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Coordenação-Geral de Orçamento, </a:t>
            </a:r>
          </a:p>
          <a:p>
            <a:pPr algn="ctr"/>
            <a:r>
              <a:rPr lang="pt-BR" sz="4400" b="1" dirty="0" smtClean="0">
                <a:ln>
                  <a:solidFill>
                    <a:schemeClr val="tx1"/>
                  </a:solidFill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Finanças e Contabilidade</a:t>
            </a:r>
          </a:p>
          <a:p>
            <a:pPr algn="ctr"/>
            <a:r>
              <a:rPr lang="pt-BR" sz="4400" b="1" dirty="0" smtClean="0">
                <a:ln>
                  <a:solidFill>
                    <a:schemeClr val="tx1"/>
                  </a:solidFill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SOAD/MPS</a:t>
            </a:r>
            <a:endParaRPr lang="pt-BR" sz="4400" b="1" dirty="0">
              <a:ln>
                <a:solidFill>
                  <a:schemeClr val="tx1"/>
                </a:solidFill>
              </a:ln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pt-BR" sz="4400" b="1" dirty="0" smtClean="0">
              <a:ln>
                <a:solidFill>
                  <a:schemeClr val="tx1"/>
                </a:solidFill>
              </a:ln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pt-BR" sz="4400" b="1" dirty="0" smtClean="0">
              <a:ln>
                <a:solidFill>
                  <a:schemeClr val="tx1"/>
                </a:solidFill>
              </a:ln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0" y="0"/>
            <a:ext cx="12192000" cy="685124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3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PREVIDÊNCIA SOCIAL</a:t>
            </a: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0" y="6678000"/>
            <a:ext cx="12192000" cy="180000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8983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57092" y="685125"/>
            <a:ext cx="10477815" cy="446446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algn="ctr"/>
            <a:r>
              <a:rPr lang="pt-BR" sz="3600" b="1" dirty="0" smtClean="0">
                <a:ln>
                  <a:solidFill>
                    <a:schemeClr val="tx1"/>
                  </a:solidFill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FUNCIONAMENTO DAS UNIDADES - INSS</a:t>
            </a:r>
            <a:endParaRPr lang="pt-BR" sz="3600" b="1" dirty="0">
              <a:ln>
                <a:solidFill>
                  <a:schemeClr val="tx1"/>
                </a:solidFill>
              </a:ln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0" y="0"/>
            <a:ext cx="12192000" cy="685124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3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PREVIDÊNCIA SOCIAL</a:t>
            </a: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0" y="6678000"/>
            <a:ext cx="12192000" cy="180000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CaixaDeTexto 7">
            <a:hlinkClick r:id="rId2" action="ppaction://hlinksldjump"/>
          </p:cNvPr>
          <p:cNvSpPr txBox="1"/>
          <p:nvPr/>
        </p:nvSpPr>
        <p:spPr>
          <a:xfrm>
            <a:off x="11532124" y="6460223"/>
            <a:ext cx="6598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b="1" dirty="0" smtClean="0">
                <a:hlinkClick r:id="rId2" action="ppaction://hlinksldjump"/>
              </a:rPr>
              <a:t>voltar</a:t>
            </a:r>
            <a:endParaRPr lang="pt-BR" sz="1400" b="1" dirty="0"/>
          </a:p>
        </p:txBody>
      </p:sp>
      <p:graphicFrame>
        <p:nvGraphicFramePr>
          <p:cNvPr id="10" name="Gráfic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10463569"/>
              </p:ext>
            </p:extLst>
          </p:nvPr>
        </p:nvGraphicFramePr>
        <p:xfrm>
          <a:off x="0" y="948690"/>
          <a:ext cx="12192000" cy="54632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054996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10647" y="914401"/>
            <a:ext cx="10477815" cy="518828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/>
            <a:r>
              <a:rPr lang="pt-BR" sz="3600" b="1" dirty="0" smtClean="0">
                <a:ln>
                  <a:solidFill>
                    <a:schemeClr val="tx1"/>
                  </a:solidFill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SÉRIE HISTÓRICA - DATAPREV</a:t>
            </a:r>
            <a:endParaRPr lang="pt-BR" sz="3600" b="1" dirty="0">
              <a:ln>
                <a:solidFill>
                  <a:schemeClr val="tx1"/>
                </a:solidFill>
              </a:ln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0" y="0"/>
            <a:ext cx="12192000" cy="685124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3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PREVIDÊNCIA SOCIAL</a:t>
            </a: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0" y="6678000"/>
            <a:ext cx="12192000" cy="180000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11532124" y="6370223"/>
            <a:ext cx="6598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b="1" dirty="0" smtClean="0">
                <a:hlinkClick r:id="rId2" action="ppaction://hlinksldjump"/>
              </a:rPr>
              <a:t>voltar</a:t>
            </a:r>
            <a:endParaRPr lang="pt-BR" sz="1400" b="1" dirty="0"/>
          </a:p>
        </p:txBody>
      </p:sp>
      <p:graphicFrame>
        <p:nvGraphicFramePr>
          <p:cNvPr id="15" name="Gráfico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76933528"/>
              </p:ext>
            </p:extLst>
          </p:nvPr>
        </p:nvGraphicFramePr>
        <p:xfrm>
          <a:off x="627697" y="1668781"/>
          <a:ext cx="10505123" cy="44402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98687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67747" y="859396"/>
            <a:ext cx="10477815" cy="829446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ctr"/>
            <a:r>
              <a:rPr lang="pt-BR" sz="3600" b="1" dirty="0">
                <a:ln>
                  <a:solidFill>
                    <a:schemeClr val="tx1"/>
                  </a:solidFill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PRINCIPAIS </a:t>
            </a:r>
            <a:r>
              <a:rPr lang="pt-BR" sz="3600" b="1" dirty="0" smtClean="0">
                <a:ln>
                  <a:solidFill>
                    <a:schemeClr val="tx1"/>
                  </a:solidFill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DESPESAS </a:t>
            </a:r>
            <a:r>
              <a:rPr lang="pt-BR" sz="3600" b="1" dirty="0">
                <a:ln>
                  <a:solidFill>
                    <a:schemeClr val="tx1"/>
                  </a:solidFill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DO </a:t>
            </a:r>
            <a:r>
              <a:rPr lang="pt-BR" sz="3600" b="1" dirty="0" smtClean="0">
                <a:ln>
                  <a:solidFill>
                    <a:schemeClr val="tx1"/>
                  </a:solidFill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MPS - SPPS</a:t>
            </a:r>
            <a:endParaRPr lang="pt-BR" sz="3600" b="1" dirty="0">
              <a:ln>
                <a:solidFill>
                  <a:schemeClr val="tx1"/>
                </a:solidFill>
              </a:ln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0" y="0"/>
            <a:ext cx="12192000" cy="685124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3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PREVIDÊNCIA SOCIAL</a:t>
            </a: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0" y="6678000"/>
            <a:ext cx="12192000" cy="180000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11532124" y="6370223"/>
            <a:ext cx="6598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b="1" dirty="0" smtClean="0">
                <a:hlinkClick r:id="rId2" action="ppaction://hlinksldjump"/>
              </a:rPr>
              <a:t>voltar</a:t>
            </a:r>
            <a:endParaRPr lang="pt-BR" sz="1400" b="1" dirty="0"/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96719069"/>
              </p:ext>
            </p:extLst>
          </p:nvPr>
        </p:nvGraphicFramePr>
        <p:xfrm>
          <a:off x="1074420" y="2171699"/>
          <a:ext cx="9829800" cy="3303270"/>
        </p:xfrm>
        <a:graphic>
          <a:graphicData uri="http://schemas.openxmlformats.org/drawingml/2006/table">
            <a:tbl>
              <a:tblPr/>
              <a:tblGrid>
                <a:gridCol w="7771324"/>
                <a:gridCol w="2058476"/>
              </a:tblGrid>
              <a:tr h="985308"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DESPESA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VALOR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772654"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Assistência </a:t>
                      </a:r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Técnica aos Regimes Próprios de Previdência - PROPREV II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2.500.000,00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72654"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Auditoria </a:t>
                      </a:r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nos Regimes Próprios dos Servidores Públicos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200.000,00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72654"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r>
                        <a:rPr lang="pt-BR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  <a:endParaRPr lang="pt-BR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2.700.000,00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9616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67747" y="859396"/>
            <a:ext cx="10477815" cy="829446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ctr"/>
            <a:r>
              <a:rPr lang="pt-BR" sz="3600" b="1" dirty="0">
                <a:ln>
                  <a:solidFill>
                    <a:schemeClr val="tx1"/>
                  </a:solidFill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PRINCIPAIS </a:t>
            </a:r>
            <a:r>
              <a:rPr lang="pt-BR" sz="3600" b="1" dirty="0" smtClean="0">
                <a:ln>
                  <a:solidFill>
                    <a:schemeClr val="tx1"/>
                  </a:solidFill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DESPESAS </a:t>
            </a:r>
            <a:r>
              <a:rPr lang="pt-BR" sz="3600" b="1" dirty="0">
                <a:ln>
                  <a:solidFill>
                    <a:schemeClr val="tx1"/>
                  </a:solidFill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DO </a:t>
            </a:r>
            <a:r>
              <a:rPr lang="pt-BR" sz="3600" b="1" dirty="0" smtClean="0">
                <a:ln>
                  <a:solidFill>
                    <a:schemeClr val="tx1"/>
                  </a:solidFill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MPS - GM</a:t>
            </a:r>
            <a:endParaRPr lang="pt-BR" sz="3600" b="1" dirty="0">
              <a:ln>
                <a:solidFill>
                  <a:schemeClr val="tx1"/>
                </a:solidFill>
              </a:ln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0" y="0"/>
            <a:ext cx="12192000" cy="685124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3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PREVIDÊNCIA SOCIAL</a:t>
            </a: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0" y="6678000"/>
            <a:ext cx="12192000" cy="180000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CaixaDeTexto 9"/>
          <p:cNvSpPr txBox="1"/>
          <p:nvPr/>
        </p:nvSpPr>
        <p:spPr>
          <a:xfrm>
            <a:off x="11532124" y="6370223"/>
            <a:ext cx="6598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b="1" dirty="0" smtClean="0">
                <a:hlinkClick r:id="rId2" action="ppaction://hlinksldjump"/>
              </a:rPr>
              <a:t>voltar</a:t>
            </a:r>
            <a:endParaRPr lang="pt-BR" sz="1400" b="1" dirty="0"/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8123462"/>
              </p:ext>
            </p:extLst>
          </p:nvPr>
        </p:nvGraphicFramePr>
        <p:xfrm>
          <a:off x="215152" y="1688841"/>
          <a:ext cx="11553713" cy="4496805"/>
        </p:xfrm>
        <a:graphic>
          <a:graphicData uri="http://schemas.openxmlformats.org/drawingml/2006/table">
            <a:tbl>
              <a:tblPr/>
              <a:tblGrid>
                <a:gridCol w="5723069"/>
                <a:gridCol w="2918860"/>
                <a:gridCol w="2911784"/>
              </a:tblGrid>
              <a:tr h="593125"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Gabinete do Ministro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DCFF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2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LIMITE 2016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DCFF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2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EXPANSÃO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DCFF9"/>
                    </a:solidFill>
                  </a:tcPr>
                </a:tc>
              </a:tr>
              <a:tr h="593125">
                <a:tc>
                  <a:txBody>
                    <a:bodyPr/>
                    <a:lstStyle/>
                    <a:p>
                      <a:pPr algn="l" rtl="0" fontAlgn="b"/>
                      <a:r>
                        <a:rPr lang="pt-BR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Gabinete Ministro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pt-BR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13.000.000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pt-BR" sz="2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16.075.642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805699">
                <a:tc>
                  <a:txBody>
                    <a:bodyPr/>
                    <a:lstStyle/>
                    <a:p>
                      <a:pPr algn="l" rtl="0" fontAlgn="b"/>
                      <a:r>
                        <a:rPr lang="pt-BR" sz="28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Publicidade Legal (</a:t>
                      </a:r>
                      <a:r>
                        <a:rPr lang="pt-BR" sz="24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MPS, INSS e PREVIC)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pt-BR" sz="28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10.000.000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pt-BR" sz="28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13.000.000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13123">
                <a:tc>
                  <a:txBody>
                    <a:bodyPr/>
                    <a:lstStyle/>
                    <a:p>
                      <a:pPr algn="l" rtl="0" fontAlgn="b"/>
                      <a:r>
                        <a:rPr lang="pt-BR" sz="28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Promoção e Eventos </a:t>
                      </a:r>
                      <a:r>
                        <a:rPr lang="pt-BR" sz="2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</a:t>
                      </a:r>
                      <a:r>
                        <a:rPr lang="pt-BR" sz="24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MPS, INSS e PREVIC)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pt-BR" sz="28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600.000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pt-BR" sz="28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2.672.643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93125">
                <a:tc>
                  <a:txBody>
                    <a:bodyPr/>
                    <a:lstStyle/>
                    <a:p>
                      <a:pPr algn="l" rtl="0" fontAlgn="b"/>
                      <a:r>
                        <a:rPr lang="pt-BR" sz="28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Serviços Jornalísticos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pt-BR" sz="28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1.547.084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pt-BR" sz="28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93125">
                <a:tc>
                  <a:txBody>
                    <a:bodyPr/>
                    <a:lstStyle/>
                    <a:p>
                      <a:pPr algn="l" rtl="0" fontAlgn="b"/>
                      <a:r>
                        <a:rPr lang="pt-BR" sz="28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Serviços Gráficos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pt-BR" sz="28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610.000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pt-BR" sz="28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402.999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05483">
                <a:tc>
                  <a:txBody>
                    <a:bodyPr/>
                    <a:lstStyle/>
                    <a:p>
                      <a:pPr algn="l" rtl="0" fontAlgn="b"/>
                      <a:r>
                        <a:rPr lang="pt-BR" sz="28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Demais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pt-BR" sz="28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242.916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pt-BR" sz="28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550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67747" y="859396"/>
            <a:ext cx="10477815" cy="829446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ctr"/>
            <a:r>
              <a:rPr lang="pt-BR" sz="3600" b="1" dirty="0">
                <a:ln>
                  <a:solidFill>
                    <a:schemeClr val="tx1"/>
                  </a:solidFill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PRINCIPAIS </a:t>
            </a:r>
            <a:r>
              <a:rPr lang="pt-BR" sz="3600" b="1" dirty="0" smtClean="0">
                <a:ln>
                  <a:solidFill>
                    <a:schemeClr val="tx1"/>
                  </a:solidFill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DESPESAS </a:t>
            </a:r>
            <a:r>
              <a:rPr lang="pt-BR" sz="3600" b="1" dirty="0">
                <a:ln>
                  <a:solidFill>
                    <a:schemeClr val="tx1"/>
                  </a:solidFill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DO </a:t>
            </a:r>
            <a:r>
              <a:rPr lang="pt-BR" sz="3600" b="1" dirty="0" smtClean="0">
                <a:ln>
                  <a:solidFill>
                    <a:schemeClr val="tx1"/>
                  </a:solidFill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MPS - TIC</a:t>
            </a:r>
            <a:endParaRPr lang="pt-BR" sz="3600" b="1" dirty="0">
              <a:ln>
                <a:solidFill>
                  <a:schemeClr val="tx1"/>
                </a:solidFill>
              </a:ln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0" y="0"/>
            <a:ext cx="12192000" cy="685124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3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PREVIDÊNCIA SOCIAL</a:t>
            </a: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0" y="6678000"/>
            <a:ext cx="12192000" cy="180000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Espaço Reservado para Conteúdo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70235732"/>
              </p:ext>
            </p:extLst>
          </p:nvPr>
        </p:nvGraphicFramePr>
        <p:xfrm>
          <a:off x="383464" y="1688840"/>
          <a:ext cx="10696912" cy="4681380"/>
        </p:xfrm>
        <a:graphic>
          <a:graphicData uri="http://schemas.openxmlformats.org/drawingml/2006/table">
            <a:tbl>
              <a:tblPr/>
              <a:tblGrid>
                <a:gridCol w="6992128"/>
                <a:gridCol w="3704784"/>
              </a:tblGrid>
              <a:tr h="514202"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Tecnologia e Informação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DCFF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2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DCFF9"/>
                    </a:solidFill>
                  </a:tcPr>
                </a:tc>
              </a:tr>
              <a:tr h="514202">
                <a:tc>
                  <a:txBody>
                    <a:bodyPr/>
                    <a:lstStyle/>
                    <a:p>
                      <a:pPr algn="l" rtl="0" fontAlgn="b"/>
                      <a:r>
                        <a:rPr lang="pt-BR" sz="2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Despesas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pt-BR" sz="2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28.009.001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514202">
                <a:tc>
                  <a:txBody>
                    <a:bodyPr/>
                    <a:lstStyle/>
                    <a:p>
                      <a:pPr algn="l" rtl="0" fontAlgn="b"/>
                      <a:r>
                        <a:rPr lang="pt-BR" sz="28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Dataprev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pt-BR" sz="28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18.858.482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4202">
                <a:tc>
                  <a:txBody>
                    <a:bodyPr/>
                    <a:lstStyle/>
                    <a:p>
                      <a:pPr algn="l" rtl="0" fontAlgn="b"/>
                      <a:r>
                        <a:rPr lang="pt-BR" sz="28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Impressão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pt-BR" sz="28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1.742.025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4202">
                <a:tc>
                  <a:txBody>
                    <a:bodyPr/>
                    <a:lstStyle/>
                    <a:p>
                      <a:pPr algn="l" rtl="0" fontAlgn="b"/>
                      <a:r>
                        <a:rPr lang="pt-BR" sz="28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Apoio a Gestão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pt-BR" sz="28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1.678.959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4202">
                <a:tc>
                  <a:txBody>
                    <a:bodyPr/>
                    <a:lstStyle/>
                    <a:p>
                      <a:pPr algn="l" rtl="0" fontAlgn="b"/>
                      <a:r>
                        <a:rPr lang="pt-BR" sz="28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Licença de Software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pt-BR" sz="28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2.372.840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4914">
                <a:tc>
                  <a:txBody>
                    <a:bodyPr/>
                    <a:lstStyle/>
                    <a:p>
                      <a:pPr algn="l" rtl="0" fontAlgn="b"/>
                      <a:r>
                        <a:rPr lang="pt-BR" sz="28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Demais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pt-BR" sz="28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3.356.695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4202"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2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Expansão solicitada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DCFF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pt-BR" sz="2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19.745.000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DCFF9"/>
                    </a:solidFill>
                  </a:tcPr>
                </a:tc>
              </a:tr>
              <a:tr h="557052">
                <a:tc>
                  <a:txBody>
                    <a:bodyPr/>
                    <a:lstStyle/>
                    <a:p>
                      <a:pPr algn="l" rtl="0" fontAlgn="b"/>
                      <a:r>
                        <a:rPr lang="pt-BR" sz="28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Plano Diretor de TI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pt-BR" sz="28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19.745.000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CaixaDeTexto 9"/>
          <p:cNvSpPr txBox="1"/>
          <p:nvPr/>
        </p:nvSpPr>
        <p:spPr>
          <a:xfrm>
            <a:off x="11532124" y="6370223"/>
            <a:ext cx="6598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b="1" dirty="0" smtClean="0">
                <a:hlinkClick r:id="rId2" action="ppaction://hlinksldjump"/>
              </a:rPr>
              <a:t>voltar</a:t>
            </a:r>
            <a:endParaRPr lang="pt-BR" sz="1400" b="1" dirty="0"/>
          </a:p>
        </p:txBody>
      </p:sp>
    </p:spTree>
    <p:extLst>
      <p:ext uri="{BB962C8B-B14F-4D97-AF65-F5344CB8AC3E}">
        <p14:creationId xmlns:p14="http://schemas.microsoft.com/office/powerpoint/2010/main" val="1137662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57092" y="685124"/>
            <a:ext cx="10477815" cy="537886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algn="ctr"/>
            <a:r>
              <a:rPr lang="pt-BR" sz="3600" b="1" dirty="0">
                <a:ln>
                  <a:solidFill>
                    <a:schemeClr val="tx1"/>
                  </a:solidFill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PRINCIPAIS </a:t>
            </a:r>
            <a:r>
              <a:rPr lang="pt-BR" sz="3600" b="1" dirty="0" smtClean="0">
                <a:ln>
                  <a:solidFill>
                    <a:schemeClr val="tx1"/>
                  </a:solidFill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DESPESAS </a:t>
            </a:r>
            <a:r>
              <a:rPr lang="pt-BR" sz="3600" b="1" dirty="0">
                <a:ln>
                  <a:solidFill>
                    <a:schemeClr val="tx1"/>
                  </a:solidFill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DO </a:t>
            </a:r>
            <a:r>
              <a:rPr lang="pt-BR" sz="3600" b="1" dirty="0" smtClean="0">
                <a:ln>
                  <a:solidFill>
                    <a:schemeClr val="tx1"/>
                  </a:solidFill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MPS - PDTI</a:t>
            </a:r>
            <a:endParaRPr lang="pt-BR" sz="3600" b="1" dirty="0">
              <a:ln>
                <a:solidFill>
                  <a:schemeClr val="tx1"/>
                </a:solidFill>
              </a:ln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0" y="0"/>
            <a:ext cx="12192000" cy="685124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3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PREVIDÊNCIA SOCIAL</a:t>
            </a: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0" y="6678000"/>
            <a:ext cx="12192000" cy="180000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11532124" y="6370223"/>
            <a:ext cx="6598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b="1" dirty="0" smtClean="0">
                <a:hlinkClick r:id="rId2" action="ppaction://hlinksldjump"/>
              </a:rPr>
              <a:t>voltar</a:t>
            </a:r>
            <a:endParaRPr lang="pt-BR" sz="1400" b="1" dirty="0"/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9983561"/>
              </p:ext>
            </p:extLst>
          </p:nvPr>
        </p:nvGraphicFramePr>
        <p:xfrm>
          <a:off x="193937" y="1223018"/>
          <a:ext cx="11704693" cy="5231882"/>
        </p:xfrm>
        <a:graphic>
          <a:graphicData uri="http://schemas.openxmlformats.org/drawingml/2006/table">
            <a:tbl>
              <a:tblPr/>
              <a:tblGrid>
                <a:gridCol w="10385022"/>
                <a:gridCol w="1319671"/>
              </a:tblGrid>
              <a:tr h="291312"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PROJETOS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VALOR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  <a:tr h="260030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Adquirir dois </a:t>
                      </a:r>
                      <a:r>
                        <a:rPr lang="pt-BR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switches </a:t>
                      </a:r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core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2.920.000,00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60030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Adquirir dois </a:t>
                      </a:r>
                      <a:r>
                        <a:rPr lang="pt-BR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switches </a:t>
                      </a:r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core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170.000,00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60030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Adquirir nova solução de Storage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2.480.000,00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60030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Adquirir nova solução de Storage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20.000,00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60030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Adquirir novos servidores de rede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500.000,00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60030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Contratar solução integrada </a:t>
                      </a:r>
                      <a:r>
                        <a:rPr lang="pt-BR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 </a:t>
                      </a:r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proteção contra vírus, </a:t>
                      </a:r>
                      <a:r>
                        <a:rPr lang="pt-BR" sz="16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malwares</a:t>
                      </a:r>
                      <a:r>
                        <a:rPr lang="pt-BR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</a:t>
                      </a:r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 códigos maliciosos (</a:t>
                      </a:r>
                      <a:r>
                        <a:rPr lang="pt-BR" sz="16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Antispam</a:t>
                      </a:r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e Web Gateway)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500.000,00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60030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Serviços de desenvolvimento e manutenção de sistemas departamentais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2.000.000,00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60030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Substituir link óptico do backbone Sede-Anexo e modernizar cabeamento estruturado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1.320.000,00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60030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Implementar salas de telecomunicações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1.400.000,00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60030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Implementar salas de telecomunicações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120.000,00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60030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Implantar sala segura para o CPD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3.000.000,00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60030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Adquirir desktops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3.000.000,00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60030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Adquirir notebooks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1.000.000,00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60030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Adquirir equipamentos de videoconferência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300.000,00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60030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Adquirir software para tratamento estatístico de dados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300.000,00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60030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Adquirir infraestrutura para APEGR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250.000,00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60030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Adquirir equipamentos para gravação de chamadas telefônicas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65.000,00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60030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Adquirir infraestrutura tecnológica para implantação do e-DOC no MPS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400.000,00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60030"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19.745.000,00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1866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67747" y="859396"/>
            <a:ext cx="10477815" cy="829446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ctr"/>
            <a:r>
              <a:rPr lang="pt-BR" sz="3600" b="1" dirty="0">
                <a:ln>
                  <a:solidFill>
                    <a:schemeClr val="tx1"/>
                  </a:solidFill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PRINCIPAIS </a:t>
            </a:r>
            <a:r>
              <a:rPr lang="pt-BR" sz="3600" b="1" dirty="0" smtClean="0">
                <a:ln>
                  <a:solidFill>
                    <a:schemeClr val="tx1"/>
                  </a:solidFill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DESPESAS </a:t>
            </a:r>
            <a:r>
              <a:rPr lang="pt-BR" sz="3600" b="1" dirty="0">
                <a:ln>
                  <a:solidFill>
                    <a:schemeClr val="tx1"/>
                  </a:solidFill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DO </a:t>
            </a:r>
            <a:r>
              <a:rPr lang="pt-BR" sz="3600" b="1" dirty="0" smtClean="0">
                <a:ln>
                  <a:solidFill>
                    <a:schemeClr val="tx1"/>
                  </a:solidFill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MPS - CGLS</a:t>
            </a:r>
            <a:endParaRPr lang="pt-BR" sz="3600" b="1" dirty="0">
              <a:ln>
                <a:solidFill>
                  <a:schemeClr val="tx1"/>
                </a:solidFill>
              </a:ln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0" y="0"/>
            <a:ext cx="12192000" cy="685124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3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PREVIDÊNCIA SOCIAL</a:t>
            </a: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0" y="6678000"/>
            <a:ext cx="12192000" cy="180000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11532124" y="6370223"/>
            <a:ext cx="6598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b="1" dirty="0" smtClean="0">
                <a:hlinkClick r:id="rId2" action="ppaction://hlinksldjump"/>
              </a:rPr>
              <a:t>voltar</a:t>
            </a:r>
            <a:endParaRPr lang="pt-BR" sz="1400" b="1" dirty="0"/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133351"/>
              </p:ext>
            </p:extLst>
          </p:nvPr>
        </p:nvGraphicFramePr>
        <p:xfrm>
          <a:off x="867747" y="1688844"/>
          <a:ext cx="10377694" cy="4529080"/>
        </p:xfrm>
        <a:graphic>
          <a:graphicData uri="http://schemas.openxmlformats.org/drawingml/2006/table">
            <a:tbl>
              <a:tblPr/>
              <a:tblGrid>
                <a:gridCol w="8671018"/>
                <a:gridCol w="1706676"/>
              </a:tblGrid>
              <a:tr h="452908"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PROJETOS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VALOR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  <a:tr h="452908">
                <a:tc>
                  <a:txBody>
                    <a:bodyPr/>
                    <a:lstStyle/>
                    <a:p>
                      <a:pPr algn="l" fontAlgn="b"/>
                      <a:r>
                        <a:rPr lang="pt-B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Reativação do Ar Condicionado do Túnel 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600.000,00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52908">
                <a:tc>
                  <a:txBody>
                    <a:bodyPr/>
                    <a:lstStyle/>
                    <a:p>
                      <a:pPr algn="l" fontAlgn="b"/>
                      <a:r>
                        <a:rPr lang="pt-B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Revisão do SPDA (para raios) </a:t>
                      </a:r>
                      <a:r>
                        <a:rPr lang="pt-BR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Edifício Anexo  </a:t>
                      </a:r>
                      <a:endParaRPr lang="pt-B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800.000,00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52908">
                <a:tc>
                  <a:txBody>
                    <a:bodyPr/>
                    <a:lstStyle/>
                    <a:p>
                      <a:pPr algn="l" fontAlgn="b"/>
                      <a:r>
                        <a:rPr lang="pt-B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Aquisição de 2 (dois) Veículos Institucionais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300.000,00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52908">
                <a:tc>
                  <a:txBody>
                    <a:bodyPr/>
                    <a:lstStyle/>
                    <a:p>
                      <a:pPr algn="l" fontAlgn="b"/>
                      <a:r>
                        <a:rPr lang="pt-B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Recuperação de Esquadrias </a:t>
                      </a:r>
                      <a:r>
                        <a:rPr lang="pt-BR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Edifício </a:t>
                      </a:r>
                      <a:r>
                        <a:rPr lang="pt-B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Sede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4.000.000,00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52908">
                <a:tc>
                  <a:txBody>
                    <a:bodyPr/>
                    <a:lstStyle/>
                    <a:p>
                      <a:pPr algn="l" fontAlgn="b"/>
                      <a:r>
                        <a:rPr lang="pt-B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Revitalização do Sistema de Exaustão Restaurante 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52908">
                <a:tc>
                  <a:txBody>
                    <a:bodyPr/>
                    <a:lstStyle/>
                    <a:p>
                      <a:pPr algn="l" fontAlgn="b"/>
                      <a:r>
                        <a:rPr lang="pt-B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Revitalização do Sistema de Exaustão Garagem 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250.000,00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52908">
                <a:tc>
                  <a:txBody>
                    <a:bodyPr/>
                    <a:lstStyle/>
                    <a:p>
                      <a:pPr algn="l" fontAlgn="b"/>
                      <a:r>
                        <a:rPr lang="pt-B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Impermeabilização Calhas </a:t>
                      </a:r>
                      <a:r>
                        <a:rPr lang="pt-BR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Edifício </a:t>
                      </a:r>
                      <a:r>
                        <a:rPr lang="pt-B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Anexo 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150.000,00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52908">
                <a:tc>
                  <a:txBody>
                    <a:bodyPr/>
                    <a:lstStyle/>
                    <a:p>
                      <a:pPr algn="l" fontAlgn="b"/>
                      <a:r>
                        <a:rPr lang="pt-BR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Impermeabilização Casas de Máquinas Elevadores 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300.000,00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52908"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6.500.000,00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9775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57092" y="685124"/>
            <a:ext cx="10477815" cy="829446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ctr"/>
            <a:r>
              <a:rPr lang="pt-BR" sz="3600" b="1" dirty="0">
                <a:ln>
                  <a:solidFill>
                    <a:schemeClr val="tx1"/>
                  </a:solidFill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PRINCIPAIS </a:t>
            </a:r>
            <a:r>
              <a:rPr lang="pt-BR" sz="3600" b="1" dirty="0" smtClean="0">
                <a:ln>
                  <a:solidFill>
                    <a:schemeClr val="tx1"/>
                  </a:solidFill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DESPESAS DA PREVIC - EXPANSÃO</a:t>
            </a:r>
            <a:endParaRPr lang="pt-BR" sz="3600" b="1" dirty="0">
              <a:ln>
                <a:solidFill>
                  <a:schemeClr val="tx1"/>
                </a:solidFill>
              </a:ln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0" y="0"/>
            <a:ext cx="12192000" cy="685124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3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PREVIDÊNCIA SOCIAL</a:t>
            </a: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0" y="6678000"/>
            <a:ext cx="12192000" cy="180000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CaixaDeTexto 8">
            <a:hlinkClick r:id="rId2" action="ppaction://hlinksldjump"/>
          </p:cNvPr>
          <p:cNvSpPr txBox="1"/>
          <p:nvPr/>
        </p:nvSpPr>
        <p:spPr>
          <a:xfrm>
            <a:off x="11334907" y="6370223"/>
            <a:ext cx="6598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b="1" dirty="0" smtClean="0">
                <a:hlinkClick r:id="rId2" action="ppaction://hlinksldjump"/>
              </a:rPr>
              <a:t>voltar</a:t>
            </a:r>
            <a:endParaRPr lang="pt-BR" sz="1400" b="1" dirty="0"/>
          </a:p>
        </p:txBody>
      </p:sp>
      <p:graphicFrame>
        <p:nvGraphicFramePr>
          <p:cNvPr id="7" name="Espaço Reservado para Conteúd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87343991"/>
              </p:ext>
            </p:extLst>
          </p:nvPr>
        </p:nvGraphicFramePr>
        <p:xfrm>
          <a:off x="1002105" y="1514570"/>
          <a:ext cx="9013264" cy="4560219"/>
        </p:xfrm>
        <a:graphic>
          <a:graphicData uri="http://schemas.openxmlformats.org/drawingml/2006/table">
            <a:tbl>
              <a:tblPr/>
              <a:tblGrid>
                <a:gridCol w="6293285"/>
                <a:gridCol w="2719979"/>
              </a:tblGrid>
              <a:tr h="290752"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EXPANSÃO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VALOR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  <a:tr h="306055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Aquisição Antivírus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1.200.000,00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06055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Aperfeiçoamento das ferramentas de Tecnologia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500.000,00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06055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Aquisição Desktop configuração avançada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90.000,00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06055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Aquisição Storage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500.000,00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06055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Aquisição Desktop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1.477.800,00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06055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Aquisição Switches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1.186.000,00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06055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Aquisição Software para Fiscalização Direta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650.000,00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06055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Aquisição Equipamentos Videoconferência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320.000,00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06055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Aquisição do veículos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80.000,00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06055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Aquisição Câmera IP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25.000,00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06055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Aquisição Equipamentos de TI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200.000,00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06055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Aquisição Software Editoração Gráfica ACS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10.000,00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06055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Aquisição do segundo monitor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120.000,00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0752"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6.358.800,00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8595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904974"/>
            <a:ext cx="9144000" cy="1706252"/>
          </a:xfrm>
        </p:spPr>
        <p:txBody>
          <a:bodyPr>
            <a:normAutofit fontScale="90000"/>
          </a:bodyPr>
          <a:lstStyle/>
          <a:p>
            <a:r>
              <a:rPr lang="pt-BR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Elaboração do Projeto de Lei Orçamentaria Anual 2016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065228" y="3308809"/>
            <a:ext cx="10209229" cy="2784850"/>
          </a:xfrm>
        </p:spPr>
        <p:txBody>
          <a:bodyPr>
            <a:normAutofit fontScale="85000" lnSpcReduction="20000"/>
          </a:bodyPr>
          <a:lstStyle/>
          <a:p>
            <a:r>
              <a:rPr lang="pt-BR" sz="5600" b="1" dirty="0" smtClean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Ministério da Previdência Social</a:t>
            </a:r>
          </a:p>
          <a:p>
            <a:endParaRPr lang="pt-BR" sz="400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  <a:p>
            <a:r>
              <a:rPr lang="pt-BR" sz="4300" dirty="0" smtClean="0">
                <a:solidFill>
                  <a:srgbClr val="12028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PROPOSTA ORÇAMENTÁRIA 2016</a:t>
            </a:r>
          </a:p>
          <a:p>
            <a:endParaRPr lang="pt-BR" sz="400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  <a:p>
            <a:r>
              <a:rPr lang="pt-BR" sz="4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Julho - 2015</a:t>
            </a:r>
            <a:endParaRPr lang="pt-BR" sz="4000" dirty="0"/>
          </a:p>
        </p:txBody>
      </p:sp>
      <p:sp>
        <p:nvSpPr>
          <p:cNvPr id="4" name="CaixaDeTexto 3"/>
          <p:cNvSpPr txBox="1"/>
          <p:nvPr/>
        </p:nvSpPr>
        <p:spPr>
          <a:xfrm>
            <a:off x="-214489" y="0"/>
            <a:ext cx="2144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  <p:sp>
        <p:nvSpPr>
          <p:cNvPr id="5" name="Retângulo 4"/>
          <p:cNvSpPr/>
          <p:nvPr/>
        </p:nvSpPr>
        <p:spPr>
          <a:xfrm>
            <a:off x="0" y="0"/>
            <a:ext cx="12192000" cy="685124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3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PREVIDÊNCIA SOCIAL</a:t>
            </a: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660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ângulo 14"/>
          <p:cNvSpPr/>
          <p:nvPr/>
        </p:nvSpPr>
        <p:spPr>
          <a:xfrm>
            <a:off x="0" y="0"/>
            <a:ext cx="12192000" cy="685124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3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PREVIDÊNCIA SOCIAL</a:t>
            </a: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Retângulo 15"/>
          <p:cNvSpPr/>
          <p:nvPr/>
        </p:nvSpPr>
        <p:spPr>
          <a:xfrm>
            <a:off x="0" y="6678000"/>
            <a:ext cx="12192000" cy="180000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Espaço Reservado para Conteúdo 2"/>
          <p:cNvSpPr>
            <a:spLocks noGrp="1"/>
          </p:cNvSpPr>
          <p:nvPr>
            <p:ph idx="1"/>
          </p:nvPr>
        </p:nvSpPr>
        <p:spPr bwMode="auto">
          <a:xfrm>
            <a:off x="65988" y="1687398"/>
            <a:ext cx="11887200" cy="499060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pt-BR" altLang="pt-BR" sz="3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Orçamento Público </a:t>
            </a:r>
            <a:r>
              <a:rPr lang="pt-BR" altLang="pt-BR" sz="3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é um instrumento legal (aprovado por Lei) contendo a previsão de receitas e a fixação de despesas a serem realizadas pelo Governo em um determinado exercício.</a:t>
            </a:r>
          </a:p>
          <a:p>
            <a:pPr algn="just"/>
            <a:endParaRPr lang="pt-BR" altLang="pt-BR" sz="38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/>
            <a:r>
              <a:rPr lang="pt-BR" altLang="pt-BR" sz="3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Estrutura Orçamentária - </a:t>
            </a:r>
            <a:r>
              <a:rPr lang="pt-BR" altLang="pt-BR" sz="3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Artigos 165 a 169 da Constituição Federal</a:t>
            </a: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852014" y="615465"/>
            <a:ext cx="7721600" cy="7343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folHlink"/>
                    </a:gs>
                    <a:gs pos="100000">
                      <a:schemeClr val="tx1"/>
                    </a:gs>
                  </a:gsLst>
                  <a:path path="rect">
                    <a:fillToRect t="100000" r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5341" tIns="42670" rIns="85341" bIns="42670" anchor="ctr"/>
          <a:lstStyle/>
          <a:p>
            <a:pPr algn="ctr" defTabSz="854075">
              <a:defRPr/>
            </a:pPr>
            <a:r>
              <a:rPr lang="pt-BR" sz="4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CONCEITOS</a:t>
            </a:r>
            <a:endParaRPr lang="pt-BR" sz="40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3513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ângulo 14"/>
          <p:cNvSpPr/>
          <p:nvPr/>
        </p:nvSpPr>
        <p:spPr>
          <a:xfrm>
            <a:off x="0" y="0"/>
            <a:ext cx="12192000" cy="685124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3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PREVIDÊNCIA SOCIAL</a:t>
            </a: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Retângulo 15"/>
          <p:cNvSpPr/>
          <p:nvPr/>
        </p:nvSpPr>
        <p:spPr>
          <a:xfrm>
            <a:off x="0" y="6678000"/>
            <a:ext cx="12192000" cy="180000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Espaço Reservado para Conteúdo 2"/>
          <p:cNvSpPr>
            <a:spLocks noGrp="1"/>
          </p:cNvSpPr>
          <p:nvPr>
            <p:ph idx="1"/>
          </p:nvPr>
        </p:nvSpPr>
        <p:spPr bwMode="auto">
          <a:xfrm>
            <a:off x="177800" y="1117600"/>
            <a:ext cx="11844868" cy="531148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indent="0" algn="just">
              <a:buFontTx/>
              <a:buNone/>
            </a:pPr>
            <a:r>
              <a:rPr lang="pt-BR" altLang="pt-BR" sz="3600" b="1" i="1" u="sng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RECEITAS</a:t>
            </a:r>
            <a:r>
              <a:rPr lang="pt-BR" altLang="pt-BR" sz="3600" b="1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	</a:t>
            </a:r>
          </a:p>
          <a:p>
            <a:pPr marL="0" indent="0" algn="just">
              <a:buFontTx/>
              <a:buNone/>
            </a:pPr>
            <a:r>
              <a:rPr lang="pt-BR" altLang="pt-BR" sz="3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É o conjunto de recursos que o governo espera arrecadar para custear as despesas que pretende realizar.	</a:t>
            </a:r>
          </a:p>
          <a:p>
            <a:pPr marL="0" indent="0" algn="just">
              <a:buFontTx/>
              <a:buNone/>
            </a:pPr>
            <a:r>
              <a:rPr lang="pt-BR" altLang="pt-BR" sz="3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				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pt-BR" altLang="pt-BR" sz="3600" b="1" i="1" u="sng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DESPESAS</a:t>
            </a:r>
          </a:p>
          <a:p>
            <a:pPr marL="0" indent="0" algn="just">
              <a:buFontTx/>
              <a:buNone/>
            </a:pPr>
            <a:r>
              <a:rPr lang="pt-BR" altLang="pt-BR" sz="3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Conjunto de gastos como os destinados à manutenção da máquina pública (água, luz, telefone, etc.) folha de pessoal, juros da dívida, benefícios previdenciários.</a:t>
            </a:r>
            <a:r>
              <a:rPr lang="pt-BR" altLang="pt-BR" sz="3600" i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</a:t>
            </a:r>
            <a:r>
              <a:rPr lang="pt-BR" altLang="pt-BR" sz="3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</a:t>
            </a:r>
          </a:p>
          <a:p>
            <a:pPr marL="0" indent="0">
              <a:buFontTx/>
              <a:buNone/>
            </a:pPr>
            <a:endParaRPr lang="pt-BR" altLang="pt-BR" sz="36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320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ângulo 14"/>
          <p:cNvSpPr/>
          <p:nvPr/>
        </p:nvSpPr>
        <p:spPr>
          <a:xfrm>
            <a:off x="0" y="0"/>
            <a:ext cx="12192000" cy="685124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3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PREVIDÊNCIA SOCIAL</a:t>
            </a: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Retângulo 15"/>
          <p:cNvSpPr/>
          <p:nvPr/>
        </p:nvSpPr>
        <p:spPr>
          <a:xfrm>
            <a:off x="0" y="6678000"/>
            <a:ext cx="12192000" cy="180000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Espaço Reservado para Conteúdo 2"/>
          <p:cNvSpPr>
            <a:spLocks noGrp="1"/>
          </p:cNvSpPr>
          <p:nvPr>
            <p:ph idx="1"/>
          </p:nvPr>
        </p:nvSpPr>
        <p:spPr>
          <a:xfrm>
            <a:off x="0" y="1896533"/>
            <a:ext cx="12192000" cy="4961468"/>
          </a:xfrm>
        </p:spPr>
        <p:txBody>
          <a:bodyPr/>
          <a:lstStyle/>
          <a:p>
            <a:pPr algn="just">
              <a:defRPr/>
            </a:pPr>
            <a:r>
              <a:rPr lang="pt-BR" sz="3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É</a:t>
            </a:r>
            <a:r>
              <a:rPr lang="pt-BR" sz="3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uma lei ordinária com validade para um exercício fiscal. A LOA autoriza as despesas da União de acordo com a previsão de arrecadação.</a:t>
            </a:r>
          </a:p>
          <a:p>
            <a:pPr marL="0" indent="0" algn="just">
              <a:buFontTx/>
              <a:buNone/>
              <a:defRPr/>
            </a:pPr>
            <a:endParaRPr lang="pt-BR" sz="34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defRPr/>
            </a:pPr>
            <a:r>
              <a:rPr lang="pt-BR" sz="3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 PLOA deve ser enviado ao Congresso Nacional até 31/08 de cada ano e devolvido para sanção presidencial até o encerramento da sessão legislativa</a:t>
            </a:r>
            <a:r>
              <a:rPr lang="pt-BR" sz="315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pt-BR" sz="315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8" name="Rectangle 3"/>
          <p:cNvSpPr>
            <a:spLocks noChangeArrowheads="1"/>
          </p:cNvSpPr>
          <p:nvPr/>
        </p:nvSpPr>
        <p:spPr bwMode="auto">
          <a:xfrm>
            <a:off x="1852014" y="615464"/>
            <a:ext cx="7721600" cy="12133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folHlink"/>
                    </a:gs>
                    <a:gs pos="100000">
                      <a:schemeClr val="tx1"/>
                    </a:gs>
                  </a:gsLst>
                  <a:path path="rect">
                    <a:fillToRect t="100000" r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5341" tIns="42670" rIns="85341" bIns="42670" anchor="ctr"/>
          <a:lstStyle/>
          <a:p>
            <a:pPr algn="ctr" defTabSz="854075">
              <a:defRPr/>
            </a:pPr>
            <a:r>
              <a:rPr lang="pt-BR" sz="4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LEI ORÇAMENTÁRIA ANUAL - LOA</a:t>
            </a:r>
            <a:endParaRPr lang="pt-BR" sz="40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1409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ângulo 14"/>
          <p:cNvSpPr/>
          <p:nvPr/>
        </p:nvSpPr>
        <p:spPr>
          <a:xfrm>
            <a:off x="0" y="0"/>
            <a:ext cx="12192000" cy="685124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3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PREVIDÊNCIA SOCIAL</a:t>
            </a: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Retângulo 15"/>
          <p:cNvSpPr/>
          <p:nvPr/>
        </p:nvSpPr>
        <p:spPr>
          <a:xfrm>
            <a:off x="0" y="6678000"/>
            <a:ext cx="12192000" cy="180000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Espaço Reservado para Conteúdo 2"/>
          <p:cNvSpPr>
            <a:spLocks noGrp="1"/>
          </p:cNvSpPr>
          <p:nvPr>
            <p:ph idx="1"/>
          </p:nvPr>
        </p:nvSpPr>
        <p:spPr>
          <a:xfrm>
            <a:off x="0" y="1625600"/>
            <a:ext cx="12098867" cy="4927600"/>
          </a:xfrm>
        </p:spPr>
        <p:txBody>
          <a:bodyPr>
            <a:noAutofit/>
          </a:bodyPr>
          <a:lstStyle/>
          <a:p>
            <a:pPr marL="0" indent="0" algn="just">
              <a:lnSpc>
                <a:spcPct val="170000"/>
              </a:lnSpc>
              <a:buNone/>
              <a:defRPr/>
            </a:pPr>
            <a:r>
              <a:rPr lang="pt-BR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Na estrutura atual as programações estão organizadas em</a:t>
            </a:r>
            <a:r>
              <a:rPr lang="pt-BR" i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programas de trabalho, que contêm informações qualitativas e quantitativas</a:t>
            </a:r>
            <a:r>
              <a:rPr lang="pt-BR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sejam físicas ou financeiras.</a:t>
            </a:r>
          </a:p>
          <a:p>
            <a:pPr>
              <a:lnSpc>
                <a:spcPct val="200000"/>
              </a:lnSpc>
              <a:buClr>
                <a:srgbClr val="008080"/>
              </a:buClr>
              <a:buFont typeface="Wingdings" panose="05000000000000000000" pitchFamily="2" charset="2"/>
              <a:buChar char="Ø"/>
              <a:defRPr/>
            </a:pPr>
            <a:r>
              <a:rPr lang="pt-BR" sz="2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Programa 2061 -  Previdência Social.</a:t>
            </a:r>
          </a:p>
          <a:p>
            <a:pPr>
              <a:lnSpc>
                <a:spcPct val="200000"/>
              </a:lnSpc>
              <a:buClr>
                <a:srgbClr val="008080"/>
              </a:buClr>
              <a:buFont typeface="Wingdings" panose="05000000000000000000" pitchFamily="2" charset="2"/>
              <a:buChar char="Ø"/>
              <a:defRPr/>
            </a:pPr>
            <a:r>
              <a:rPr lang="pt-BR" sz="2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Programa 2114 - Gestão e Manutenção do Ministério da Previdência Social.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035988" y="897717"/>
            <a:ext cx="10388338" cy="727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folHlink"/>
                    </a:gs>
                    <a:gs pos="100000">
                      <a:schemeClr val="tx1"/>
                    </a:gs>
                  </a:gsLst>
                  <a:path path="rect">
                    <a:fillToRect t="100000" r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5341" tIns="42670" rIns="85341" bIns="42670" anchor="ctr"/>
          <a:lstStyle/>
          <a:p>
            <a:pPr algn="ctr" defTabSz="854075">
              <a:defRPr/>
            </a:pPr>
            <a:r>
              <a:rPr lang="pt-BR" sz="4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ESTRUTURA DA LEI ORÇAMENTÁRIA ANUAL</a:t>
            </a:r>
            <a:endParaRPr lang="pt-BR" sz="40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7044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701184" y="1593131"/>
            <a:ext cx="9205627" cy="3648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folHlink"/>
                    </a:gs>
                    <a:gs pos="100000">
                      <a:schemeClr val="tx1"/>
                    </a:gs>
                  </a:gsLst>
                  <a:path path="rect">
                    <a:fillToRect t="100000" r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5341" tIns="42670" rIns="85341" bIns="42670" anchor="ctr"/>
          <a:lstStyle/>
          <a:p>
            <a:pPr algn="ctr" defTabSz="854075">
              <a:defRPr/>
            </a:pPr>
            <a:r>
              <a:rPr lang="pt-BR" sz="44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FUNDO DO REGIME GERAL DA</a:t>
            </a:r>
          </a:p>
          <a:p>
            <a:pPr algn="ctr" defTabSz="854075">
              <a:defRPr/>
            </a:pPr>
            <a:endParaRPr lang="pt-BR" sz="4400" b="1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  <a:p>
            <a:pPr algn="ctr" defTabSz="854075">
              <a:defRPr/>
            </a:pPr>
            <a:r>
              <a:rPr lang="pt-BR" sz="44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PREVIDÊNCIA SOCIAL</a:t>
            </a:r>
            <a:endParaRPr lang="pt-BR" sz="44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0" y="0"/>
            <a:ext cx="12192000" cy="685124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3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PREVIDÊNCIA SOCIAL</a:t>
            </a: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0" y="6678000"/>
            <a:ext cx="12192000" cy="180000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3939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852014" y="615465"/>
            <a:ext cx="7721600" cy="7343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folHlink"/>
                    </a:gs>
                    <a:gs pos="100000">
                      <a:schemeClr val="tx1"/>
                    </a:gs>
                  </a:gsLst>
                  <a:path path="rect">
                    <a:fillToRect t="100000" r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5341" tIns="42670" rIns="85341" bIns="42670" anchor="ctr"/>
          <a:lstStyle/>
          <a:p>
            <a:pPr algn="ctr" defTabSz="854075">
              <a:defRPr/>
            </a:pPr>
            <a:r>
              <a:rPr lang="pt-BR" sz="4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FRGPS  -  2014 x 2015 </a:t>
            </a:r>
            <a:r>
              <a:rPr lang="pt-BR" sz="40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x</a:t>
            </a:r>
            <a:r>
              <a:rPr lang="pt-BR" sz="4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2016</a:t>
            </a:r>
            <a:endParaRPr lang="pt-BR" sz="40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0" y="0"/>
            <a:ext cx="12192000" cy="685124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3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PREVIDÊNCIA SOCIAL</a:t>
            </a: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0" y="6678000"/>
            <a:ext cx="12192000" cy="180000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3532335"/>
              </p:ext>
            </p:extLst>
          </p:nvPr>
        </p:nvGraphicFramePr>
        <p:xfrm>
          <a:off x="348792" y="1349828"/>
          <a:ext cx="11359298" cy="4404314"/>
        </p:xfrm>
        <a:graphic>
          <a:graphicData uri="http://schemas.openxmlformats.org/drawingml/2006/table">
            <a:tbl>
              <a:tblPr firstRow="1" firstCol="1" bandRow="1"/>
              <a:tblGrid>
                <a:gridCol w="2768752"/>
                <a:gridCol w="2682228"/>
                <a:gridCol w="2157243"/>
                <a:gridCol w="2304898"/>
                <a:gridCol w="1446177"/>
              </a:tblGrid>
              <a:tr h="567771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DESPESA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Executado</a:t>
                      </a:r>
                    </a:p>
                    <a:p>
                      <a:pPr algn="ctr" rtl="0" fontAlgn="ctr"/>
                      <a:r>
                        <a:rPr lang="pt-BR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2014</a:t>
                      </a:r>
                      <a:endParaRPr lang="pt-BR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LOA</a:t>
                      </a:r>
                      <a:endParaRPr lang="pt-BR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algn="ctr" rtl="0" fontAlgn="ctr"/>
                      <a:r>
                        <a:rPr lang="pt-BR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2015</a:t>
                      </a:r>
                      <a:endParaRPr lang="pt-BR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PLOA</a:t>
                      </a:r>
                      <a:endParaRPr lang="pt-BR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algn="ctr" rtl="0" fontAlgn="ctr"/>
                      <a:r>
                        <a:rPr lang="pt-BR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2016 ¹</a:t>
                      </a:r>
                      <a:endParaRPr lang="pt-BR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Variação </a:t>
                      </a:r>
                    </a:p>
                    <a:p>
                      <a:pPr algn="ctr" rtl="0" fontAlgn="ctr"/>
                      <a:r>
                        <a:rPr lang="pt-BR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2015 / 2016</a:t>
                      </a:r>
                      <a:endParaRPr lang="pt-BR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653120">
                <a:tc>
                  <a:txBody>
                    <a:bodyPr/>
                    <a:lstStyle/>
                    <a:p>
                      <a:pPr algn="l" rtl="0" fontAlgn="ctr"/>
                      <a:r>
                        <a:rPr lang="pt-B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Benefícios Previdenciários Urbanos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t-BR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303.139.714.160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t-B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330.395.097.744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t-B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372.555.021.755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t-BR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12,76%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1649">
                <a:tc>
                  <a:txBody>
                    <a:bodyPr/>
                    <a:lstStyle/>
                    <a:p>
                      <a:pPr algn="l" rtl="0" fontAlgn="ctr"/>
                      <a:r>
                        <a:rPr lang="pt-BR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Benefícios </a:t>
                      </a:r>
                      <a:r>
                        <a:rPr lang="pt-B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Previdenciários Rurais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t-B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87.611.253.686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t-B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94.663.424.983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t-BR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108.321.493.616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t-BR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14,43%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0168">
                <a:tc>
                  <a:txBody>
                    <a:bodyPr/>
                    <a:lstStyle/>
                    <a:p>
                      <a:pPr algn="l" rtl="0" fontAlgn="ctr"/>
                      <a:r>
                        <a:rPr lang="pt-BR" sz="2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sub-total</a:t>
                      </a:r>
                      <a:r>
                        <a:rPr lang="pt-BR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t-BR" sz="2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390.750.967.846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t-BR" sz="2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425.058.522.727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t-BR" sz="2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480.876.515.371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t-BR" sz="2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13,13%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545514">
                <a:tc>
                  <a:txBody>
                    <a:bodyPr/>
                    <a:lstStyle/>
                    <a:p>
                      <a:pPr algn="l" rtl="0" fontAlgn="ctr"/>
                      <a:r>
                        <a:rPr lang="pt-BR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COMPREV </a:t>
                      </a:r>
                      <a:r>
                        <a:rPr lang="pt-BR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²</a:t>
                      </a:r>
                      <a:endParaRPr lang="pt-BR" sz="2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t-BR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2.177.692.052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t-BR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2.365.585.490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t-BR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2.540.282.959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t-BR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7,38%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0448">
                <a:tc>
                  <a:txBody>
                    <a:bodyPr/>
                    <a:lstStyle/>
                    <a:p>
                      <a:pPr algn="l" rtl="0" fontAlgn="ctr"/>
                      <a:r>
                        <a:rPr lang="pt-B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Sentenças Judiciais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t-BR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9.158.535.783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t-B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8.865.572.806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t-BR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9.880.214.700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t-BR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11,44%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0168">
                <a:tc>
                  <a:txBody>
                    <a:bodyPr/>
                    <a:lstStyle/>
                    <a:p>
                      <a:pPr algn="l" rtl="0" fontAlgn="ctr"/>
                      <a:r>
                        <a:rPr lang="pt-BR" sz="2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sub-total</a:t>
                      </a:r>
                      <a:r>
                        <a:rPr lang="pt-BR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t-BR" sz="2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11.336.227.835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t-BR" sz="2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11.231.158.296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t-BR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12.420.497.659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t-BR" sz="2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10,59%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603647">
                <a:tc>
                  <a:txBody>
                    <a:bodyPr/>
                    <a:lstStyle/>
                    <a:p>
                      <a:pPr algn="l" rtl="0" fontAlgn="ctr"/>
                      <a:r>
                        <a:rPr lang="pt-BR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Geral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t-BR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402.087.195.681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t-BR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436.289.681.023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t-BR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493.297.013.030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t-BR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13,07%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</a:tbl>
          </a:graphicData>
        </a:graphic>
      </p:graphicFrame>
      <p:sp>
        <p:nvSpPr>
          <p:cNvPr id="2" name="CaixaDeTexto 1"/>
          <p:cNvSpPr txBox="1"/>
          <p:nvPr/>
        </p:nvSpPr>
        <p:spPr>
          <a:xfrm>
            <a:off x="290456" y="5847003"/>
            <a:ext cx="1151068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 smtClean="0"/>
              <a:t>¹ Valores com base na Projeção nº 10 da Secretaria de Orçamento Federal – SOF ainda não validada.</a:t>
            </a:r>
          </a:p>
          <a:p>
            <a:r>
              <a:rPr lang="pt-BR" sz="1600" b="1" dirty="0" smtClean="0"/>
              <a:t>² COMPREV- calculado, pela SOF, </a:t>
            </a:r>
            <a:r>
              <a:rPr lang="pt-BR" sz="1600" b="1" dirty="0"/>
              <a:t>com base no valor do ano anterior ao qual foi aplicada a variação nominal do PIB prevista para 2016 de 7,38%. </a:t>
            </a:r>
            <a:endParaRPr lang="pt-BR" sz="1600" b="1" dirty="0" smtClean="0"/>
          </a:p>
          <a:p>
            <a:endParaRPr lang="pt-BR" sz="1600" b="1" dirty="0"/>
          </a:p>
        </p:txBody>
      </p:sp>
    </p:spTree>
    <p:extLst>
      <p:ext uri="{BB962C8B-B14F-4D97-AF65-F5344CB8AC3E}">
        <p14:creationId xmlns:p14="http://schemas.microsoft.com/office/powerpoint/2010/main" val="139713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Escritório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Escritório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Escritório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Escritório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Escritório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Escritório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Escritório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Escritório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Escritório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1636</TotalTime>
  <Words>1588</Words>
  <Application>Microsoft Office PowerPoint</Application>
  <PresentationFormat>Personalizar</PresentationFormat>
  <Paragraphs>710</Paragraphs>
  <Slides>28</Slides>
  <Notes>5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28</vt:i4>
      </vt:variant>
    </vt:vector>
  </HeadingPairs>
  <TitlesOfParts>
    <vt:vector size="29" baseType="lpstr">
      <vt:lpstr>Tema do Office</vt:lpstr>
      <vt:lpstr>Apresentação do PowerPoint</vt:lpstr>
      <vt:lpstr>Apresentação do PowerPoint</vt:lpstr>
      <vt:lpstr>Elaboração do Projeto de Lei Orçamentaria Anual 2016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DIVISÃO DO LIMITE  MPS</vt:lpstr>
      <vt:lpstr>NECESSIDADE   X   LIMITE   X   EXPANSÃO</vt:lpstr>
      <vt:lpstr>Apresentação do PowerPoint</vt:lpstr>
      <vt:lpstr>PRINCIPAIS DESPESAS DO INSS</vt:lpstr>
      <vt:lpstr>PRINCIPAIS DESPESAS DO INSS</vt:lpstr>
      <vt:lpstr>Apresentação do PowerPoint</vt:lpstr>
      <vt:lpstr>Apresentação do PowerPoint</vt:lpstr>
      <vt:lpstr>FUNCIONAMENTO DAS UNIDADES - INSS</vt:lpstr>
      <vt:lpstr>SÉRIE HISTÓRICA - DATAPREV</vt:lpstr>
      <vt:lpstr>PRINCIPAIS DESPESAS DO MPS - SPPS</vt:lpstr>
      <vt:lpstr>PRINCIPAIS DESPESAS DO MPS - GM</vt:lpstr>
      <vt:lpstr>PRINCIPAIS DESPESAS DO MPS - TIC</vt:lpstr>
      <vt:lpstr>PRINCIPAIS DESPESAS DO MPS - PDTI</vt:lpstr>
      <vt:lpstr>PRINCIPAIS DESPESAS DO MPS - CGLS</vt:lpstr>
      <vt:lpstr>PRINCIPAIS DESPESAS DA PREVIC - EXPANSÃO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Eli Maria Marques de Lara - MPS</dc:creator>
  <cp:lastModifiedBy>Silvana do Socorro Machado Rodrigues - MPS</cp:lastModifiedBy>
  <cp:revision>277</cp:revision>
  <cp:lastPrinted>2015-07-21T23:36:58Z</cp:lastPrinted>
  <dcterms:created xsi:type="dcterms:W3CDTF">2014-07-18T17:27:26Z</dcterms:created>
  <dcterms:modified xsi:type="dcterms:W3CDTF">2015-07-22T22:50:36Z</dcterms:modified>
</cp:coreProperties>
</file>