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charts/chart1.xml" ContentType="application/vnd.openxmlformats-officedocument.drawingml.chart+xml"/>
  <Override PartName="/ppt/notesSlides/notesSlide5.xml" ContentType="application/vnd.openxmlformats-officedocument.presentationml.notesSlide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theme/themeOverride1.xml" ContentType="application/vnd.openxmlformats-officedocument.themeOverride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theme/themeOverride2.xml" ContentType="application/vnd.openxmlformats-officedocument.themeOverride+xml"/>
  <Override PartName="/ppt/charts/chart6.xml" ContentType="application/vnd.openxmlformats-officedocument.drawingml.chart+xml"/>
  <Override PartName="/ppt/theme/themeOverride3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style1.xml" ContentType="application/vnd.ms-office.chartstyle+xml"/>
  <Override PartName="/ppt/charts/colors1.xml" ContentType="application/vnd.ms-office.chartcolorstyle+xml"/>
  <Override PartName="/ppt/charts/style2.xml" ContentType="application/vnd.ms-office.chartstyle+xml"/>
  <Override PartName="/ppt/charts/colors2.xml" ContentType="application/vnd.ms-office.chartcolorstyle+xml"/>
  <Override PartName="/ppt/charts/colors3.xml" ContentType="application/vnd.ms-office.chartcolorstyle+xml"/>
  <Override PartName="/ppt/charts/style3.xml" ContentType="application/vnd.ms-office.chartstyle+xml"/>
  <Override PartName="/ppt/charts/style4.xml" ContentType="application/vnd.ms-office.chartstyle+xml"/>
  <Override PartName="/ppt/charts/colors4.xml" ContentType="application/vnd.ms-office.chartcolorstyle+xml"/>
  <Override PartName="/ppt/charts/colors5.xml" ContentType="application/vnd.ms-office.chartcolorstyle+xml"/>
  <Override PartName="/ppt/charts/style5.xml" ContentType="application/vnd.ms-office.chartstyle+xml"/>
  <Override PartName="/ppt/charts/colors6.xml" ContentType="application/vnd.ms-office.chartcolorstyle+xml"/>
  <Override PartName="/ppt/charts/style6.xml" ContentType="application/vnd.ms-office.chartstyl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74" r:id="rId1"/>
  </p:sldMasterIdLst>
  <p:notesMasterIdLst>
    <p:notesMasterId r:id="rId30"/>
  </p:notesMasterIdLst>
  <p:handoutMasterIdLst>
    <p:handoutMasterId r:id="rId31"/>
  </p:handoutMasterIdLst>
  <p:sldIdLst>
    <p:sldId id="268" r:id="rId2"/>
    <p:sldId id="302" r:id="rId3"/>
    <p:sldId id="301" r:id="rId4"/>
    <p:sldId id="288" r:id="rId5"/>
    <p:sldId id="283" r:id="rId6"/>
    <p:sldId id="282" r:id="rId7"/>
    <p:sldId id="284" r:id="rId8"/>
    <p:sldId id="280" r:id="rId9"/>
    <p:sldId id="273" r:id="rId10"/>
    <p:sldId id="276" r:id="rId11"/>
    <p:sldId id="272" r:id="rId12"/>
    <p:sldId id="279" r:id="rId13"/>
    <p:sldId id="269" r:id="rId14"/>
    <p:sldId id="257" r:id="rId15"/>
    <p:sldId id="258" r:id="rId16"/>
    <p:sldId id="256" r:id="rId17"/>
    <p:sldId id="271" r:id="rId18"/>
    <p:sldId id="292" r:id="rId19"/>
    <p:sldId id="260" r:id="rId20"/>
    <p:sldId id="290" r:id="rId21"/>
    <p:sldId id="261" r:id="rId22"/>
    <p:sldId id="299" r:id="rId23"/>
    <p:sldId id="296" r:id="rId24"/>
    <p:sldId id="270" r:id="rId25"/>
    <p:sldId id="281" r:id="rId26"/>
    <p:sldId id="295" r:id="rId27"/>
    <p:sldId id="297" r:id="rId28"/>
    <p:sldId id="294" r:id="rId29"/>
  </p:sldIdLst>
  <p:sldSz cx="12192000" cy="6858000"/>
  <p:notesSz cx="6797675" cy="9926638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Eli Maria Marques de Lara - MPS" initials="EMMdL-M" lastIdx="0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6C0000"/>
    <a:srgbClr val="990000"/>
    <a:srgbClr val="480000"/>
    <a:srgbClr val="FF5050"/>
    <a:srgbClr val="FFB9B9"/>
    <a:srgbClr val="008080"/>
    <a:srgbClr val="12028A"/>
    <a:srgbClr val="174923"/>
    <a:srgbClr val="33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3" autoAdjust="0"/>
    <p:restoredTop sz="94434" autoAdjust="0"/>
  </p:normalViewPr>
  <p:slideViewPr>
    <p:cSldViewPr snapToGrid="0">
      <p:cViewPr>
        <p:scale>
          <a:sx n="89" d="100"/>
          <a:sy n="89" d="100"/>
        </p:scale>
        <p:origin x="-192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35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oleObject" Target="file:///\\piau\spoa\corfi\2016\1.%20PLOA%202016\5.%20APRESENTA&#199;&#213;ES\QUADROS.xlsx" TargetMode="External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oleObject" Target="file:///\\piau\spoa\corfi\2016\1.%20PLOA%202016\5.%20APRESENTA&#199;&#213;ES\QUADROS.xlsx" TargetMode="External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ColorStyle" Target="colors3.xml"/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Relationship Id="rId4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microsoft.com/office/2011/relationships/chartStyle" Target="style4.xml"/><Relationship Id="rId2" Type="http://schemas.microsoft.com/office/2011/relationships/chartColorStyle" Target="colors4.xml"/><Relationship Id="rId1" Type="http://schemas.openxmlformats.org/officeDocument/2006/relationships/oleObject" Target="file:///\\piau\spoa\corfi\2016\1.%20PLOA%202016\5.%20APRESENTA&#199;&#213;ES\QUADROS.xlsx" TargetMode="External"/></Relationships>
</file>

<file path=ppt/charts/_rels/chart5.xml.rels><?xml version="1.0" encoding="UTF-8" standalone="yes"?>
<Relationships xmlns="http://schemas.openxmlformats.org/package/2006/relationships"><Relationship Id="rId3" Type="http://schemas.microsoft.com/office/2011/relationships/chartColorStyle" Target="colors5.xml"/><Relationship Id="rId2" Type="http://schemas.openxmlformats.org/officeDocument/2006/relationships/package" Target="../embeddings/Microsoft_Excel_Worksheet2.xlsx"/><Relationship Id="rId1" Type="http://schemas.openxmlformats.org/officeDocument/2006/relationships/themeOverride" Target="../theme/themeOverride2.xml"/><Relationship Id="rId4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microsoft.com/office/2011/relationships/chartColorStyle" Target="colors6.xml"/><Relationship Id="rId2" Type="http://schemas.openxmlformats.org/officeDocument/2006/relationships/package" Target="../embeddings/Microsoft_Excel_Worksheet3.xlsx"/><Relationship Id="rId1" Type="http://schemas.openxmlformats.org/officeDocument/2006/relationships/themeOverride" Target="../theme/themeOverride3.xml"/><Relationship Id="rId4" Type="http://schemas.microsoft.com/office/2011/relationships/chartStyle" Target="style6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depthPercent val="100"/>
      <c:rAngAx val="0"/>
      <c:perspective val="3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1.6157345789230192E-2"/>
          <c:y val="0.11470580956398774"/>
          <c:w val="0.93352911501274682"/>
          <c:h val="0.8504396323146397"/>
        </c:manualLayout>
      </c:layout>
      <c:pie3DChart>
        <c:varyColors val="1"/>
        <c:ser>
          <c:idx val="0"/>
          <c:order val="0"/>
          <c:explosion val="26"/>
          <c:dPt>
            <c:idx val="0"/>
            <c:bubble3D val="0"/>
            <c:explosion val="9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1"/>
            <c:bubble3D val="0"/>
            <c:explosion val="16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2"/>
            <c:bubble3D val="0"/>
            <c:explosion val="35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3"/>
            <c:bubble3D val="0"/>
            <c:explosion val="37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Lbls>
            <c:dLbl>
              <c:idx val="0"/>
              <c:layout>
                <c:manualLayout>
                  <c:x val="8.3692604044730293E-2"/>
                  <c:y val="-0.16156211849845389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-8.696293885319939E-2"/>
                  <c:y val="5.5020395400048543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-4.1124635703285464E-2"/>
                  <c:y val="3.1739729023687936E-3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>
                <c:manualLayout>
                  <c:x val="0.18980466103988289"/>
                  <c:y val="2.031342657516028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1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(FRGPS!$A$3,FRGPS!$A$4,FRGPS!$A$6,FRGPS!$A$7)</c:f>
              <c:strCache>
                <c:ptCount val="4"/>
                <c:pt idx="0">
                  <c:v>Benefícios Previdenciários Urbanos</c:v>
                </c:pt>
                <c:pt idx="1">
                  <c:v>Benefícios Previdenciários Rurais</c:v>
                </c:pt>
                <c:pt idx="2">
                  <c:v>COMPREV</c:v>
                </c:pt>
                <c:pt idx="3">
                  <c:v>Sentenças Judiciais</c:v>
                </c:pt>
              </c:strCache>
            </c:strRef>
          </c:cat>
          <c:val>
            <c:numRef>
              <c:f>(FRGPS!$D$3,FRGPS!$D$4,FRGPS!$D$6,FRGPS!$D$7)</c:f>
              <c:numCache>
                <c:formatCode>#,##0</c:formatCode>
                <c:ptCount val="4"/>
                <c:pt idx="0">
                  <c:v>372555021754.79742</c:v>
                </c:pt>
                <c:pt idx="1">
                  <c:v>108321493616</c:v>
                </c:pt>
                <c:pt idx="2">
                  <c:v>2540282959</c:v>
                </c:pt>
                <c:pt idx="3">
                  <c:v>9880214700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pt-BR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50"/>
      <c:rotY val="0"/>
      <c:depthPercent val="100"/>
      <c:rAngAx val="0"/>
      <c:perspective val="3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9.4754663229776118E-3"/>
          <c:y val="0.10713574999329983"/>
          <c:w val="0.9905245576524091"/>
          <c:h val="0.89286422076522565"/>
        </c:manualLayout>
      </c:layout>
      <c:pie3DChart>
        <c:varyColors val="1"/>
        <c:ser>
          <c:idx val="0"/>
          <c:order val="0"/>
          <c:dPt>
            <c:idx val="0"/>
            <c:bubble3D val="0"/>
            <c:explosion val="14"/>
            <c:spPr>
              <a:solidFill>
                <a:schemeClr val="accent4">
                  <a:lumMod val="60000"/>
                  <a:lumOff val="40000"/>
                  <a:alpha val="90000"/>
                </a:schemeClr>
              </a:solidFill>
              <a:ln w="19050">
                <a:solidFill>
                  <a:schemeClr val="accent1">
                    <a:lumMod val="75000"/>
                  </a:schemeClr>
                </a:solidFill>
              </a:ln>
              <a:effectLst>
                <a:innerShdw blurRad="114300">
                  <a:schemeClr val="accent1">
                    <a:lumMod val="75000"/>
                  </a:schemeClr>
                </a:innerShdw>
              </a:effectLst>
              <a:scene3d>
                <a:camera prst="orthographicFront"/>
                <a:lightRig rig="threePt" dir="t"/>
              </a:scene3d>
              <a:sp3d contourW="19050" prstMaterial="flat">
                <a:contourClr>
                  <a:schemeClr val="accent1">
                    <a:lumMod val="75000"/>
                  </a:schemeClr>
                </a:contourClr>
              </a:sp3d>
            </c:spPr>
          </c:dPt>
          <c:dPt>
            <c:idx val="1"/>
            <c:bubble3D val="0"/>
            <c:explosion val="7"/>
            <c:spPr>
              <a:solidFill>
                <a:schemeClr val="accent1">
                  <a:lumMod val="50000"/>
                  <a:alpha val="90000"/>
                </a:schemeClr>
              </a:solidFill>
              <a:ln w="19050">
                <a:solidFill>
                  <a:schemeClr val="accent2">
                    <a:lumMod val="75000"/>
                  </a:schemeClr>
                </a:solidFill>
              </a:ln>
              <a:effectLst>
                <a:innerShdw blurRad="114300">
                  <a:schemeClr val="accent2">
                    <a:lumMod val="75000"/>
                  </a:schemeClr>
                </a:innerShdw>
              </a:effectLst>
              <a:scene3d>
                <a:camera prst="orthographicFront"/>
                <a:lightRig rig="threePt" dir="t"/>
              </a:scene3d>
              <a:sp3d contourW="19050" prstMaterial="flat">
                <a:contourClr>
                  <a:schemeClr val="accent2">
                    <a:lumMod val="75000"/>
                  </a:schemeClr>
                </a:contourClr>
              </a:sp3d>
            </c:spPr>
          </c:dPt>
          <c:dPt>
            <c:idx val="2"/>
            <c:bubble3D val="0"/>
            <c:explosion val="9"/>
            <c:spPr>
              <a:solidFill>
                <a:srgbClr val="00B050">
                  <a:alpha val="90000"/>
                </a:srgbClr>
              </a:solidFill>
              <a:ln w="19050">
                <a:solidFill>
                  <a:schemeClr val="accent3">
                    <a:lumMod val="75000"/>
                  </a:schemeClr>
                </a:solidFill>
              </a:ln>
              <a:effectLst>
                <a:innerShdw blurRad="114300">
                  <a:schemeClr val="accent3">
                    <a:lumMod val="75000"/>
                  </a:schemeClr>
                </a:innerShdw>
              </a:effectLst>
              <a:scene3d>
                <a:camera prst="orthographicFront"/>
                <a:lightRig rig="threePt" dir="t"/>
              </a:scene3d>
              <a:sp3d contourW="19050" prstMaterial="flat">
                <a:contourClr>
                  <a:schemeClr val="accent3">
                    <a:lumMod val="75000"/>
                  </a:schemeClr>
                </a:contourClr>
              </a:sp3d>
            </c:spPr>
          </c:dPt>
          <c:dLbls>
            <c:dLbl>
              <c:idx val="0"/>
              <c:layout>
                <c:manualLayout>
                  <c:x val="0.17162616908495337"/>
                  <c:y val="5.210639482776775E-2"/>
                </c:manualLayout>
              </c:layout>
              <c:spPr>
                <a:solidFill>
                  <a:schemeClr val="bg1">
                    <a:alpha val="90000"/>
                  </a:schemeClr>
                </a:solidFill>
                <a:ln w="12700" cap="flat" cmpd="sng" algn="ctr">
                  <a:solidFill>
                    <a:schemeClr val="accent1">
                      <a:lumMod val="75000"/>
                    </a:schemeClr>
                  </a:solidFill>
                  <a:round/>
                </a:ln>
                <a:effectLst>
                  <a:outerShdw blurRad="50800" dist="38100" dir="2700000" algn="tl" rotWithShape="0">
                    <a:schemeClr val="accent1">
                      <a:lumMod val="75000"/>
                      <a:alpha val="40000"/>
                    </a:schemeClr>
                  </a:outerShdw>
                </a:effectLst>
              </c:spPr>
              <c:txPr>
                <a:bodyPr rot="0" spcFirstLastPara="1" vertOverflow="clip" horzOverflow="clip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800" b="1" i="0" u="none" strike="noStrike" kern="1200" baseline="0">
                      <a:solidFill>
                        <a:sysClr val="windowText" lastClr="000000"/>
                      </a:solidFill>
                      <a:effectLst/>
                      <a:latin typeface="+mn-lt"/>
                      <a:ea typeface="+mn-ea"/>
                      <a:cs typeface="+mn-cs"/>
                    </a:defRPr>
                  </a:pPr>
                  <a:endParaRPr lang="pt-BR"/>
                </a:p>
              </c:txPr>
              <c:dLblPos val="bestFit"/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7.1626957818933065E-2"/>
                  <c:y val="-0.32793901435608036"/>
                </c:manualLayout>
              </c:layout>
              <c:spPr>
                <a:solidFill>
                  <a:schemeClr val="bg1">
                    <a:alpha val="90000"/>
                  </a:schemeClr>
                </a:solidFill>
                <a:ln w="12700" cap="flat" cmpd="sng" algn="ctr">
                  <a:solidFill>
                    <a:schemeClr val="accent1">
                      <a:lumMod val="75000"/>
                    </a:schemeClr>
                  </a:solidFill>
                  <a:round/>
                </a:ln>
                <a:effectLst>
                  <a:outerShdw blurRad="50800" dist="38100" dir="2700000" algn="tl" rotWithShape="0">
                    <a:schemeClr val="accent2">
                      <a:lumMod val="75000"/>
                      <a:alpha val="40000"/>
                    </a:schemeClr>
                  </a:outerShdw>
                </a:effectLst>
              </c:spPr>
              <c:txPr>
                <a:bodyPr rot="0" spcFirstLastPara="1" vertOverflow="clip" horzOverflow="clip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800" b="1" i="0" u="none" strike="noStrike" kern="1200" baseline="0">
                      <a:solidFill>
                        <a:sysClr val="windowText" lastClr="000000"/>
                      </a:solidFill>
                      <a:effectLst/>
                      <a:latin typeface="+mn-lt"/>
                      <a:ea typeface="+mn-ea"/>
                      <a:cs typeface="+mn-cs"/>
                    </a:defRPr>
                  </a:pPr>
                  <a:endParaRPr lang="pt-BR"/>
                </a:p>
              </c:txPr>
              <c:dLblPos val="bestFit"/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-0.20395573539637721"/>
                  <c:y val="3.7620109697006902E-2"/>
                </c:manualLayout>
              </c:layout>
              <c:spPr>
                <a:solidFill>
                  <a:schemeClr val="bg1">
                    <a:alpha val="90000"/>
                  </a:schemeClr>
                </a:solidFill>
                <a:ln w="12700" cap="flat" cmpd="sng" algn="ctr">
                  <a:solidFill>
                    <a:schemeClr val="accent1">
                      <a:lumMod val="75000"/>
                    </a:schemeClr>
                  </a:solidFill>
                  <a:round/>
                </a:ln>
                <a:effectLst>
                  <a:outerShdw blurRad="50800" dist="38100" dir="2700000" algn="tl" rotWithShape="0">
                    <a:schemeClr val="accent3">
                      <a:lumMod val="75000"/>
                      <a:alpha val="40000"/>
                    </a:schemeClr>
                  </a:outerShdw>
                </a:effectLst>
              </c:spPr>
              <c:txPr>
                <a:bodyPr rot="0" spcFirstLastPara="1" vertOverflow="clip" horzOverflow="clip" vert="horz" wrap="square" lIns="38100" tIns="19050" rIns="38100" bIns="19050" anchor="ctr" anchorCtr="0">
                  <a:spAutoFit/>
                </a:bodyPr>
                <a:lstStyle/>
                <a:p>
                  <a:pPr algn="ctr">
                    <a:defRPr lang="en-US" sz="1800" b="1" i="0" u="none" strike="noStrike" kern="1200" baseline="0">
                      <a:solidFill>
                        <a:sysClr val="windowText" lastClr="000000"/>
                      </a:solidFill>
                      <a:effectLst/>
                      <a:latin typeface="+mn-lt"/>
                      <a:ea typeface="+mn-ea"/>
                      <a:cs typeface="+mn-cs"/>
                    </a:defRPr>
                  </a:pPr>
                  <a:endParaRPr lang="pt-BR"/>
                </a:p>
              </c:txPr>
              <c:dLblPos val="bestFit"/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solidFill>
                <a:schemeClr val="bg1">
                  <a:alpha val="90000"/>
                </a:schemeClr>
              </a:solidFill>
              <a:ln w="12700" cap="flat" cmpd="sng" algn="ctr">
                <a:solidFill>
                  <a:schemeClr val="accent1">
                    <a:lumMod val="75000"/>
                  </a:schemeClr>
                </a:solidFill>
                <a:round/>
              </a:ln>
              <a:effectLst>
                <a:outerShdw blurRad="50800" dist="38100" dir="2700000" algn="tl" rotWithShape="0">
                  <a:srgbClr val="5B9BD5">
                    <a:lumMod val="75000"/>
                    <a:alpha val="40000"/>
                  </a:srgbClr>
                </a:outerShdw>
              </a:effectLst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ysClr val="windowText" lastClr="000000"/>
                    </a:solidFill>
                    <a:effectLst/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dLblPos val="inEnd"/>
            <c:showLegendKey val="0"/>
            <c:showVal val="1"/>
            <c:showCatName val="1"/>
            <c:showSerName val="0"/>
            <c:showPercent val="1"/>
            <c:showBubbleSize val="0"/>
            <c:showLeaderLines val="1"/>
            <c:leaderLines>
              <c:spPr>
                <a:ln w="9525">
                  <a:solidFill>
                    <a:schemeClr val="tx1">
                      <a:lumMod val="35000"/>
                      <a:lumOff val="65000"/>
                    </a:schemeClr>
                  </a:solidFill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DISCRIC!$A$4:$A$6</c:f>
              <c:strCache>
                <c:ptCount val="3"/>
                <c:pt idx="0">
                  <c:v>ADM  DIRETA</c:v>
                </c:pt>
                <c:pt idx="1">
                  <c:v>INSS</c:v>
                </c:pt>
                <c:pt idx="2">
                  <c:v>PREVIC</c:v>
                </c:pt>
              </c:strCache>
            </c:strRef>
          </c:cat>
          <c:val>
            <c:numRef>
              <c:f>DISCRIC!$D$4:$D$6</c:f>
              <c:numCache>
                <c:formatCode>#,##0</c:formatCode>
                <c:ptCount val="3"/>
                <c:pt idx="0">
                  <c:v>106016868</c:v>
                </c:pt>
                <c:pt idx="1">
                  <c:v>1555349436</c:v>
                </c:pt>
                <c:pt idx="2">
                  <c:v>27742762</c:v>
                </c:pt>
              </c:numCache>
            </c:numRef>
          </c:val>
        </c:ser>
        <c:dLbls>
          <c:dLblPos val="inEnd"/>
          <c:showLegendKey val="0"/>
          <c:showVal val="0"/>
          <c:showCatName val="1"/>
          <c:showSerName val="0"/>
          <c:showPercent val="0"/>
          <c:showBubbleSize val="0"/>
          <c:showLeaderLines val="1"/>
        </c:dLbls>
      </c:pie3DChart>
      <c:spPr>
        <a:solidFill>
          <a:schemeClr val="accent5">
            <a:lumMod val="20000"/>
            <a:lumOff val="80000"/>
          </a:schemeClr>
        </a:solidFill>
        <a:ln>
          <a:noFill/>
        </a:ln>
        <a:effectLst/>
      </c:spPr>
    </c:plotArea>
    <c:plotVisOnly val="1"/>
    <c:dispBlanksAs val="gap"/>
    <c:showDLblsOverMax val="0"/>
  </c:chart>
  <c:spPr>
    <a:solidFill>
      <a:schemeClr val="accent5">
        <a:lumMod val="20000"/>
        <a:lumOff val="80000"/>
      </a:schemeClr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pt-BR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0.10261108826022106"/>
          <c:y val="6.8814844610375445E-2"/>
          <c:w val="0.77702891834721355"/>
          <c:h val="0.8198888094961657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DISCRIC!$A$40</c:f>
              <c:strCache>
                <c:ptCount val="1"/>
                <c:pt idx="0">
                  <c:v>NECESSIDADE</c:v>
                </c:pt>
              </c:strCache>
            </c:strRef>
          </c:tx>
          <c:spPr>
            <a:solidFill>
              <a:srgbClr val="0070C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 w="635000"/>
            </a:sp3d>
          </c:spPr>
          <c:invertIfNegative val="0"/>
          <c:dLbls>
            <c:dLbl>
              <c:idx val="0"/>
              <c:layout>
                <c:manualLayout>
                  <c:x val="2.0913443593350439E-2"/>
                  <c:y val="-7.6665065621070536E-3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-3000000" spcFirstLastPara="1" vertOverflow="ellipsis" wrap="square" lIns="38100" tIns="19050" rIns="38100" bIns="19050" anchor="t" anchorCtr="0">
                  <a:spAutoFit/>
                </a:bodyPr>
                <a:lstStyle/>
                <a:p>
                  <a:pPr>
                    <a:defRPr sz="18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pt-B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-5.3598105291756043E-2"/>
                  <c:y val="8.896447630616846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1.1618579774083577E-2"/>
                  <c:y val="-2.5555021873690177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-30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DISCRIC!$B$38:$D$39</c:f>
              <c:strCache>
                <c:ptCount val="3"/>
                <c:pt idx="0">
                  <c:v>ADM  DIRETA</c:v>
                </c:pt>
                <c:pt idx="1">
                  <c:v>INSS</c:v>
                </c:pt>
                <c:pt idx="2">
                  <c:v>PREVIC</c:v>
                </c:pt>
              </c:strCache>
            </c:strRef>
          </c:cat>
          <c:val>
            <c:numRef>
              <c:f>DISCRIC!$B$40:$D$40</c:f>
              <c:numCache>
                <c:formatCode>#,##0</c:formatCode>
                <c:ptCount val="3"/>
                <c:pt idx="0">
                  <c:v>165144915</c:v>
                </c:pt>
                <c:pt idx="1">
                  <c:v>2148526000</c:v>
                </c:pt>
                <c:pt idx="2">
                  <c:v>67657520</c:v>
                </c:pt>
              </c:numCache>
            </c:numRef>
          </c:val>
        </c:ser>
        <c:ser>
          <c:idx val="1"/>
          <c:order val="1"/>
          <c:tx>
            <c:strRef>
              <c:f>DISCRIC!$A$41</c:f>
              <c:strCache>
                <c:ptCount val="1"/>
                <c:pt idx="0">
                  <c:v>LIMITE</c:v>
                </c:pt>
              </c:strCache>
            </c:strRef>
          </c:tx>
          <c:spPr>
            <a:solidFill>
              <a:srgbClr val="00B05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 w="635000"/>
            </a:sp3d>
          </c:spPr>
          <c:invertIfNegative val="0"/>
          <c:dLbls>
            <c:dLbl>
              <c:idx val="0"/>
              <c:layout>
                <c:manualLayout>
                  <c:x val="3.3101254897914663E-2"/>
                  <c:y val="-1.533301312421410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1.9086571233810398E-2"/>
                  <c:y val="-9.8159496557719671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solidFill>
                <a:schemeClr val="bg1"/>
              </a:solidFill>
              <a:ln>
                <a:noFill/>
              </a:ln>
              <a:effectLst/>
            </c:spPr>
            <c:txPr>
              <a:bodyPr rot="-30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DISCRIC!$B$38:$D$39</c:f>
              <c:strCache>
                <c:ptCount val="3"/>
                <c:pt idx="0">
                  <c:v>ADM  DIRETA</c:v>
                </c:pt>
                <c:pt idx="1">
                  <c:v>INSS</c:v>
                </c:pt>
                <c:pt idx="2">
                  <c:v>PREVIC</c:v>
                </c:pt>
              </c:strCache>
            </c:strRef>
          </c:cat>
          <c:val>
            <c:numRef>
              <c:f>DISCRIC!$B$41:$D$41</c:f>
              <c:numCache>
                <c:formatCode>#,##0</c:formatCode>
                <c:ptCount val="3"/>
                <c:pt idx="0">
                  <c:v>106016868</c:v>
                </c:pt>
                <c:pt idx="1">
                  <c:v>1555349436</c:v>
                </c:pt>
                <c:pt idx="2">
                  <c:v>27742762</c:v>
                </c:pt>
              </c:numCache>
            </c:numRef>
          </c:val>
        </c:ser>
        <c:ser>
          <c:idx val="2"/>
          <c:order val="2"/>
          <c:tx>
            <c:strRef>
              <c:f>DISCRIC!$A$42</c:f>
              <c:strCache>
                <c:ptCount val="1"/>
                <c:pt idx="0">
                  <c:v>EXPANSÃO</c:v>
                </c:pt>
              </c:strCache>
            </c:strRef>
          </c:tx>
          <c:spPr>
            <a:solidFill>
              <a:srgbClr val="FF000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c:spPr>
          <c:invertIfNegative val="0"/>
          <c:dLbls>
            <c:dLbl>
              <c:idx val="0"/>
              <c:layout>
                <c:manualLayout>
                  <c:x val="3.0604436277707994E-2"/>
                  <c:y val="-3.066602624842830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1.8135962238641692E-2"/>
                  <c:y val="0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-30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DISCRIC!$B$38:$D$39</c:f>
              <c:strCache>
                <c:ptCount val="3"/>
                <c:pt idx="0">
                  <c:v>ADM  DIRETA</c:v>
                </c:pt>
                <c:pt idx="1">
                  <c:v>INSS</c:v>
                </c:pt>
                <c:pt idx="2">
                  <c:v>PREVIC</c:v>
                </c:pt>
              </c:strCache>
            </c:strRef>
          </c:cat>
          <c:val>
            <c:numRef>
              <c:f>DISCRIC!$B$42:$D$42</c:f>
              <c:numCache>
                <c:formatCode>#,##0</c:formatCode>
                <c:ptCount val="3"/>
                <c:pt idx="0">
                  <c:v>59128047</c:v>
                </c:pt>
                <c:pt idx="1">
                  <c:v>593176564</c:v>
                </c:pt>
                <c:pt idx="2">
                  <c:v>39914758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5"/>
        <c:axId val="102497280"/>
        <c:axId val="102528896"/>
      </c:barChart>
      <c:catAx>
        <c:axId val="102497280"/>
        <c:scaling>
          <c:orientation val="minMax"/>
        </c:scaling>
        <c:delete val="0"/>
        <c:axPos val="b"/>
        <c:numFmt formatCode="Geral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102528896"/>
        <c:crosses val="autoZero"/>
        <c:auto val="1"/>
        <c:lblAlgn val="ctr"/>
        <c:lblOffset val="100"/>
        <c:noMultiLvlLbl val="0"/>
      </c:catAx>
      <c:valAx>
        <c:axId val="1025288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102497280"/>
        <c:crosses val="autoZero"/>
        <c:crossBetween val="between"/>
      </c:valAx>
      <c:spPr>
        <a:solidFill>
          <a:schemeClr val="bg1"/>
        </a:solidFill>
        <a:ln>
          <a:noFill/>
        </a:ln>
        <a:effectLst/>
      </c:spPr>
    </c:plotArea>
    <c:legend>
      <c:legendPos val="b"/>
      <c:legendEntry>
        <c:idx val="1"/>
        <c:txPr>
          <a:bodyPr rot="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</c:legendEntry>
      <c:layout>
        <c:manualLayout>
          <c:xMode val="edge"/>
          <c:yMode val="edge"/>
          <c:x val="0.88344569599299183"/>
          <c:y val="7.1597122464292909E-2"/>
          <c:w val="0.10745882552632613"/>
          <c:h val="0.7622952353567209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t-BR"/>
        </a:p>
      </c:txPr>
    </c:legend>
    <c:plotVisOnly val="1"/>
    <c:dispBlanksAs val="gap"/>
    <c:showDLblsOverMax val="0"/>
  </c:chart>
  <c:spPr>
    <a:solidFill>
      <a:schemeClr val="bg2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>
      <a:outerShdw blurRad="50800" dist="50800" dir="5400000" algn="ctr" rotWithShape="0">
        <a:schemeClr val="bg2">
          <a:lumMod val="90000"/>
        </a:schemeClr>
      </a:outerShdw>
    </a:effectLst>
  </c:spPr>
  <c:txPr>
    <a:bodyPr/>
    <a:lstStyle/>
    <a:p>
      <a:pPr>
        <a:defRPr/>
      </a:pPr>
      <a:endParaRPr lang="pt-BR"/>
    </a:p>
  </c:txPr>
  <c:externalData r:id="rId2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t-BR"/>
        </a:p>
      </c:txPr>
    </c:title>
    <c:autoTitleDeleted val="0"/>
    <c:view3D>
      <c:rotX val="30"/>
      <c:rotY val="0"/>
      <c:depthPercent val="100"/>
      <c:rAngAx val="0"/>
      <c:perspective val="3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12095117510882025"/>
          <c:y val="0.14816559123097098"/>
          <c:w val="0.85416666666666663"/>
          <c:h val="0.77782945465150188"/>
        </c:manualLayout>
      </c:layout>
      <c:pie3DChart>
        <c:varyColors val="1"/>
        <c:ser>
          <c:idx val="0"/>
          <c:order val="0"/>
          <c:tx>
            <c:strRef>
              <c:f>INSS!$B$44:$B$45</c:f>
              <c:strCache>
                <c:ptCount val="2"/>
              </c:strCache>
            </c:strRef>
          </c:tx>
          <c:explosion val="29"/>
          <c:dPt>
            <c:idx val="0"/>
            <c:bubble3D val="0"/>
            <c:spPr>
              <a:solidFill>
                <a:schemeClr val="accent4">
                  <a:lumMod val="40000"/>
                  <a:lumOff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1"/>
            <c:bubble3D val="0"/>
            <c:spPr>
              <a:solidFill>
                <a:srgbClr val="0070C0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2"/>
            <c:bubble3D val="0"/>
            <c:explosion val="3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8"/>
            <c:bubble3D val="0"/>
            <c:spPr>
              <a:solidFill>
                <a:schemeClr val="accent3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9"/>
            <c:bubble3D val="0"/>
            <c:spPr>
              <a:solidFill>
                <a:schemeClr val="accent4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Lbls>
            <c:dLbl>
              <c:idx val="0"/>
              <c:layout>
                <c:manualLayout>
                  <c:x val="0.13018039728858821"/>
                  <c:y val="0.11392833479576671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14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pt-BR"/>
                </a:p>
              </c:txPr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4139281590752631"/>
                      <c:h val="0.22259688372361403"/>
                    </c:manualLayout>
                  </c15:layout>
                </c:ext>
              </c:extLst>
            </c:dLbl>
            <c:dLbl>
              <c:idx val="1"/>
              <c:layout>
                <c:manualLayout>
                  <c:x val="-1.0672412217129576E-2"/>
                  <c:y val="-0.3413484678051608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400" b="1" i="0" u="none" strike="noStrike" kern="1200" baseline="0">
                      <a:solidFill>
                        <a:schemeClr val="bg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pt-BR"/>
                </a:p>
              </c:txPr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-6.7640617234929368E-2"/>
                  <c:y val="0.32296856066710838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>
                <c:manualLayout>
                  <c:x val="-7.4804814479065479E-2"/>
                  <c:y val="6.8020263158418345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>
                <c:manualLayout>
                  <c:x val="-7.7517974382602758E-2"/>
                  <c:y val="-5.1195116467397682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>
                <c:manualLayout>
                  <c:x val="-0.12244614760928435"/>
                  <c:y val="-0.13331363525121023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6"/>
              <c:layout>
                <c:manualLayout>
                  <c:x val="-6.0206627359020694E-2"/>
                  <c:y val="-0.1183421974702887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14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pt-BR"/>
                </a:p>
              </c:txPr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3424776470020219"/>
                      <c:h val="0.13668141038268"/>
                    </c:manualLayout>
                  </c15:layout>
                </c:ext>
              </c:extLst>
            </c:dLbl>
            <c:dLbl>
              <c:idx val="7"/>
              <c:layout>
                <c:manualLayout>
                  <c:x val="-2.4618223863786808E-2"/>
                  <c:y val="-2.6796156685310206E-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14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pt-BR"/>
                </a:p>
              </c:txPr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9.0257997008223637E-2"/>
                      <c:h val="0.16195066724766061"/>
                    </c:manualLayout>
                  </c15:layout>
                </c:ext>
              </c:extLst>
            </c:dLbl>
            <c:dLbl>
              <c:idx val="8"/>
              <c:layout>
                <c:manualLayout>
                  <c:x val="0.18797825003057414"/>
                  <c:y val="-7.7780165424095729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9"/>
              <c:layout>
                <c:manualLayout>
                  <c:x val="0.29036551271755734"/>
                  <c:y val="-8.1519418528533366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1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INSS!$A$46:$A$55</c:f>
              <c:strCache>
                <c:ptCount val="10"/>
                <c:pt idx="0">
                  <c:v>DATAPREV</c:v>
                </c:pt>
                <c:pt idx="1">
                  <c:v>FUNCIONAMENTO DAS UNIDADES</c:v>
                </c:pt>
                <c:pt idx="2">
                  <c:v>REFORMAS DAS UNIDADES</c:v>
                </c:pt>
                <c:pt idx="3">
                  <c:v>INSTALAÇÃO DE UNIDADES</c:v>
                </c:pt>
                <c:pt idx="4">
                  <c:v>CAPACITAÇÃO</c:v>
                </c:pt>
                <c:pt idx="5">
                  <c:v>REC.DO DIREITO/PERÍCIA MÉDICA/REAB.PROFIS.</c:v>
                </c:pt>
                <c:pt idx="6">
                  <c:v>CANAL 135</c:v>
                </c:pt>
                <c:pt idx="7">
                  <c:v>ECT</c:v>
                </c:pt>
                <c:pt idx="8">
                  <c:v>ADMINISTRAÇÃO DA UNIDADE</c:v>
                </c:pt>
                <c:pt idx="9">
                  <c:v>DEMAIS</c:v>
                </c:pt>
              </c:strCache>
            </c:strRef>
          </c:cat>
          <c:val>
            <c:numRef>
              <c:f>INSS!$B$46:$B$55</c:f>
              <c:numCache>
                <c:formatCode>_(* #,##0_);_(* \(#,##0\);_(* "-"??_);_(@_)</c:formatCode>
                <c:ptCount val="10"/>
                <c:pt idx="0">
                  <c:v>364389552</c:v>
                </c:pt>
                <c:pt idx="1">
                  <c:v>806095056</c:v>
                </c:pt>
                <c:pt idx="2">
                  <c:v>25000000</c:v>
                </c:pt>
                <c:pt idx="3" formatCode="Geral">
                  <c:v>20000000</c:v>
                </c:pt>
                <c:pt idx="4">
                  <c:v>16000000</c:v>
                </c:pt>
                <c:pt idx="5">
                  <c:v>68738828</c:v>
                </c:pt>
                <c:pt idx="6">
                  <c:v>130000000</c:v>
                </c:pt>
                <c:pt idx="7">
                  <c:v>13624944</c:v>
                </c:pt>
                <c:pt idx="8">
                  <c:v>61375056</c:v>
                </c:pt>
                <c:pt idx="9">
                  <c:v>50126000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pt-BR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rotY val="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2.6850885826771653E-2"/>
          <c:y val="0.23867987953710412"/>
          <c:w val="0.76808995466475782"/>
          <c:h val="0.63675514197089"/>
        </c:manualLayout>
      </c:layout>
      <c:pie3DChart>
        <c:varyColors val="1"/>
        <c:ser>
          <c:idx val="0"/>
          <c:order val="0"/>
          <c:spPr>
            <a:scene3d>
              <a:camera prst="orthographicFront"/>
              <a:lightRig rig="threePt" dir="t"/>
            </a:scene3d>
            <a:sp3d>
              <a:contourClr>
                <a:srgbClr val="000000"/>
              </a:contourClr>
            </a:sp3d>
          </c:spPr>
          <c:explosion val="16"/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8"/>
            <c:bubble3D val="0"/>
            <c:spPr>
              <a:solidFill>
                <a:schemeClr val="accent3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9"/>
            <c:bubble3D val="0"/>
            <c:spPr>
              <a:solidFill>
                <a:schemeClr val="accent4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10"/>
            <c:bubble3D val="0"/>
            <c:spPr>
              <a:solidFill>
                <a:schemeClr val="accent5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11"/>
            <c:bubble3D val="0"/>
            <c:spPr>
              <a:solidFill>
                <a:schemeClr val="accent6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12"/>
            <c:bubble3D val="0"/>
            <c:spPr>
              <a:solidFill>
                <a:schemeClr val="accent1">
                  <a:lumMod val="80000"/>
                  <a:lumOff val="2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13"/>
            <c:bubble3D val="0"/>
            <c:spPr>
              <a:solidFill>
                <a:schemeClr val="accent2">
                  <a:lumMod val="80000"/>
                  <a:lumOff val="2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14"/>
            <c:bubble3D val="0"/>
            <c:spPr>
              <a:solidFill>
                <a:schemeClr val="accent3">
                  <a:lumMod val="80000"/>
                  <a:lumOff val="2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15"/>
            <c:bubble3D val="0"/>
            <c:spPr>
              <a:solidFill>
                <a:schemeClr val="accent4">
                  <a:lumMod val="80000"/>
                  <a:lumOff val="2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16"/>
            <c:bubble3D val="0"/>
            <c:spPr>
              <a:solidFill>
                <a:schemeClr val="accent5">
                  <a:lumMod val="80000"/>
                  <a:lumOff val="2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17"/>
            <c:bubble3D val="0"/>
            <c:spPr>
              <a:solidFill>
                <a:schemeClr val="accent6">
                  <a:lumMod val="80000"/>
                  <a:lumOff val="2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18"/>
            <c:bubble3D val="0"/>
            <c:spPr>
              <a:solidFill>
                <a:schemeClr val="accent1">
                  <a:lumMod val="8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19"/>
            <c:bubble3D val="0"/>
            <c:spPr>
              <a:solidFill>
                <a:schemeClr val="accent2">
                  <a:lumMod val="8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20"/>
            <c:bubble3D val="0"/>
            <c:spPr>
              <a:solidFill>
                <a:schemeClr val="accent3">
                  <a:lumMod val="8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21"/>
            <c:bubble3D val="0"/>
            <c:spPr>
              <a:solidFill>
                <a:schemeClr val="accent4">
                  <a:lumMod val="8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22"/>
            <c:bubble3D val="0"/>
            <c:spPr>
              <a:solidFill>
                <a:schemeClr val="accent5">
                  <a:lumMod val="8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Pt>
            <c:idx val="23"/>
            <c:bubble3D val="0"/>
            <c:spPr>
              <a:solidFill>
                <a:schemeClr val="accent6">
                  <a:lumMod val="80000"/>
                </a:schemeClr>
              </a:solidFill>
              <a:ln w="25400">
                <a:solidFill>
                  <a:schemeClr val="lt1"/>
                </a:solidFill>
              </a:ln>
              <a:effectLst/>
              <a:scene3d>
                <a:camera prst="orthographicFront"/>
                <a:lightRig rig="threePt" dir="t"/>
              </a:scene3d>
              <a:sp3d contourW="25400">
                <a:contourClr>
                  <a:schemeClr val="lt1"/>
                </a:contourClr>
              </a:sp3d>
            </c:spPr>
          </c:dPt>
          <c:dLbls>
            <c:dLbl>
              <c:idx val="0"/>
              <c:layout>
                <c:manualLayout>
                  <c:x val="-0.34866379593175856"/>
                  <c:y val="-3.8578438254529029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-0.40769274934383204"/>
                  <c:y val="-0.12105722975974596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-0.20779281496062993"/>
                  <c:y val="-0.1405552985864298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>
                <c:manualLayout>
                  <c:x val="-9.6740485564304462E-3"/>
                  <c:y val="-0.1817578115919454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>
                <c:manualLayout>
                  <c:x val="3.9368192257217847E-2"/>
                  <c:y val="-0.13123723403924287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>
                <c:manualLayout>
                  <c:x val="0.22678157808398949"/>
                  <c:y val="-0.12553880385315797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6"/>
              <c:layout>
                <c:manualLayout>
                  <c:x val="0.15312081692913371"/>
                  <c:y val="-6.1376185899295638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7"/>
              <c:layout>
                <c:manualLayout>
                  <c:x val="0.28901952099737516"/>
                  <c:y val="-5.0226430780599704E-4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8"/>
              <c:layout>
                <c:manualLayout>
                  <c:x val="0.11149130577427821"/>
                  <c:y val="3.7873913720729693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9"/>
              <c:layout>
                <c:manualLayout>
                  <c:x val="0.13257037401574803"/>
                  <c:y val="2.5508949877719466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0"/>
              <c:layout>
                <c:manualLayout>
                  <c:x val="9.2710055774278058E-2"/>
                  <c:y val="5.9541200591075684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1"/>
              <c:layout>
                <c:manualLayout>
                  <c:x val="0.15075803805774279"/>
                  <c:y val="0.11030229392382816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2"/>
              <c:layout>
                <c:manualLayout>
                  <c:x val="4.8854084645669212E-2"/>
                  <c:y val="0.15897086336196031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3"/>
              <c:layout>
                <c:manualLayout>
                  <c:x val="7.4196604330708515E-2"/>
                  <c:y val="8.2395873964606105E-3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4"/>
              <c:layout>
                <c:manualLayout>
                  <c:x val="7.0232912518166629E-2"/>
                  <c:y val="-6.9255643044619425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5"/>
              <c:layout>
                <c:manualLayout>
                  <c:x val="0.20719534283421173"/>
                  <c:y val="-2.5891158835128575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6"/>
              <c:layout>
                <c:manualLayout>
                  <c:x val="0.1355349409448818"/>
                  <c:y val="3.8423768669945908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7"/>
              <c:layout>
                <c:manualLayout>
                  <c:x val="3.2360892388451447E-2"/>
                  <c:y val="7.5548312829393588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8"/>
              <c:layout>
                <c:manualLayout>
                  <c:x val="-2.3364255249343831E-2"/>
                  <c:y val="4.9920752430005606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7485933398950132"/>
                      <c:h val="8.0757291572667519E-2"/>
                    </c:manualLayout>
                  </c15:layout>
                </c:ext>
              </c:extLst>
            </c:dLbl>
            <c:dLbl>
              <c:idx val="19"/>
              <c:layout>
                <c:manualLayout>
                  <c:x val="-0.15630634842519686"/>
                  <c:y val="3.1636611041138629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0"/>
              <c:layout>
                <c:manualLayout>
                  <c:x val="-0.13002837926509186"/>
                  <c:y val="-4.5908861359126488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1"/>
              <c:layout>
                <c:manualLayout>
                  <c:x val="-0.11236081036745407"/>
                  <c:y val="-0.1677235144810085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2"/>
              <c:layout>
                <c:manualLayout>
                  <c:x val="0.18684924540682415"/>
                  <c:y val="3.3038887594382768E-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00" b="1" i="0" u="none" strike="noStrike" kern="1200" baseline="0">
                      <a:solidFill>
                        <a:schemeClr val="bg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pt-BR"/>
                </a:p>
              </c:txPr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3"/>
              <c:layout>
                <c:manualLayout>
                  <c:x val="-0.31915149278215221"/>
                  <c:y val="4.8421647225584584E-2"/>
                </c:manualLayout>
              </c:layout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300" b="1" i="0" u="none" strike="noStrike" kern="1200" baseline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1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'2593'!$E$155:$E$178</c:f>
              <c:strCache>
                <c:ptCount val="24"/>
                <c:pt idx="0">
                  <c:v>ÁGUA E ESGOTO</c:v>
                </c:pt>
                <c:pt idx="1">
                  <c:v>AJUDA DE CUSTO</c:v>
                </c:pt>
                <c:pt idx="2">
                  <c:v>APOIO ADM., TÉCNICO E OPERACIONAL</c:v>
                </c:pt>
                <c:pt idx="3">
                  <c:v>BRIGADISTAS</c:v>
                </c:pt>
                <c:pt idx="4">
                  <c:v>CONDOMÍNIOS</c:v>
                </c:pt>
                <c:pt idx="5">
                  <c:v>COPEIRAGEM</c:v>
                </c:pt>
                <c:pt idx="6">
                  <c:v>CORREIO</c:v>
                </c:pt>
                <c:pt idx="7">
                  <c:v>DIÁRIAS E PASSAGENS</c:v>
                </c:pt>
                <c:pt idx="8">
                  <c:v>ENERGIA ELÉTRICA</c:v>
                </c:pt>
                <c:pt idx="9">
                  <c:v>ESTAGIÁRIOS</c:v>
                </c:pt>
                <c:pt idx="10">
                  <c:v>ESTIVA</c:v>
                </c:pt>
                <c:pt idx="11">
                  <c:v>EVENTUAIS</c:v>
                </c:pt>
                <c:pt idx="12">
                  <c:v>INVESTIMENTO</c:v>
                </c:pt>
                <c:pt idx="13">
                  <c:v>LIMPEZA </c:v>
                </c:pt>
                <c:pt idx="14">
                  <c:v>LOC. IMÓVEIS</c:v>
                </c:pt>
                <c:pt idx="15">
                  <c:v>LOC. VEÍCULOS E MOTORISTAS</c:v>
                </c:pt>
                <c:pt idx="16">
                  <c:v>MANUT. MÁQUINAS E EQUIPAMENTOS</c:v>
                </c:pt>
                <c:pt idx="17">
                  <c:v>MANUT. PREDIAL</c:v>
                </c:pt>
                <c:pt idx="18">
                  <c:v>MANUTE. VIATURAS</c:v>
                </c:pt>
                <c:pt idx="19">
                  <c:v>MATERIAL DE CONSUMO</c:v>
                </c:pt>
                <c:pt idx="20">
                  <c:v>REPROGRAFIA </c:v>
                </c:pt>
                <c:pt idx="21">
                  <c:v>TELEFONIA</c:v>
                </c:pt>
                <c:pt idx="22">
                  <c:v>VIGILÂNCIA</c:v>
                </c:pt>
                <c:pt idx="23">
                  <c:v>DEMAIS DESPESAS</c:v>
                </c:pt>
              </c:strCache>
            </c:strRef>
          </c:cat>
          <c:val>
            <c:numRef>
              <c:f>'2593'!$F$155:$F$178</c:f>
              <c:numCache>
                <c:formatCode>Geral</c:formatCode>
                <c:ptCount val="24"/>
                <c:pt idx="0">
                  <c:v>12813991.804208152</c:v>
                </c:pt>
                <c:pt idx="1">
                  <c:v>3423175.9505616333</c:v>
                </c:pt>
                <c:pt idx="2">
                  <c:v>3444862.3104505083</c:v>
                </c:pt>
                <c:pt idx="3">
                  <c:v>1088217.8654301371</c:v>
                </c:pt>
                <c:pt idx="4">
                  <c:v>5586169.6890881779</c:v>
                </c:pt>
                <c:pt idx="5">
                  <c:v>1007259.5320623406</c:v>
                </c:pt>
                <c:pt idx="6">
                  <c:v>17715655.81130508</c:v>
                </c:pt>
                <c:pt idx="7">
                  <c:v>9850987.2671355177</c:v>
                </c:pt>
                <c:pt idx="8">
                  <c:v>54124026.384447046</c:v>
                </c:pt>
                <c:pt idx="9">
                  <c:v>35708906.069984555</c:v>
                </c:pt>
                <c:pt idx="10">
                  <c:v>2509523.7155450834</c:v>
                </c:pt>
                <c:pt idx="11">
                  <c:v>2606631.6152452994</c:v>
                </c:pt>
                <c:pt idx="12">
                  <c:v>34000000</c:v>
                </c:pt>
                <c:pt idx="13">
                  <c:v>98783335.566548452</c:v>
                </c:pt>
                <c:pt idx="14">
                  <c:v>48580974.178824976</c:v>
                </c:pt>
                <c:pt idx="15">
                  <c:v>21113130.399250783</c:v>
                </c:pt>
                <c:pt idx="16">
                  <c:v>18366776.880686786</c:v>
                </c:pt>
                <c:pt idx="17">
                  <c:v>42951479.991373673</c:v>
                </c:pt>
                <c:pt idx="18">
                  <c:v>1567707.5880155505</c:v>
                </c:pt>
                <c:pt idx="19" formatCode="_(* #,##000_);_(* \(#,##000\);_(* &quot;-&quot;??_);_(@_)">
                  <c:v>31139923.978047691</c:v>
                </c:pt>
                <c:pt idx="20">
                  <c:v>6246900.6714245463</c:v>
                </c:pt>
                <c:pt idx="21">
                  <c:v>12494088.401079569</c:v>
                </c:pt>
                <c:pt idx="22">
                  <c:v>340187479.13601464</c:v>
                </c:pt>
                <c:pt idx="23">
                  <c:v>783851.19326997781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pt-BR"/>
    </a:p>
  </c:txPr>
  <c:externalData r:id="rId2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0.10178443412799641"/>
          <c:y val="2.0951138633171749E-2"/>
          <c:w val="0.87645475450406451"/>
          <c:h val="0.72762596402533564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'DATAPREV (2)'!$B$8</c:f>
              <c:strCache>
                <c:ptCount val="1"/>
                <c:pt idx="0">
                  <c:v>CONTRATO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atMod val="103000"/>
                    <a:lumMod val="102000"/>
                    <a:tint val="94000"/>
                  </a:schemeClr>
                </a:gs>
                <a:gs pos="50000">
                  <a:schemeClr val="accent1">
                    <a:satMod val="110000"/>
                    <a:lumMod val="100000"/>
                    <a:shade val="100000"/>
                  </a:schemeClr>
                </a:gs>
                <a:gs pos="100000">
                  <a:schemeClr val="accent1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  <a:scene3d>
              <a:camera prst="orthographicFront"/>
              <a:lightRig rig="freezing" dir="t">
                <a:rot lat="0" lon="0" rev="3000000"/>
              </a:lightRig>
            </a:scene3d>
            <a:sp3d prstMaterial="metal">
              <a:bevelT w="101600" prst="riblet"/>
              <a:bevelB prst="angle"/>
            </a:sp3d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Lit>
              <c:formatCode>Geral</c:formatCode>
              <c:ptCount val="4"/>
              <c:pt idx="0">
                <c:v>2013</c:v>
              </c:pt>
              <c:pt idx="1">
                <c:v>2014</c:v>
              </c:pt>
              <c:pt idx="2">
                <c:v>2015</c:v>
              </c:pt>
              <c:pt idx="3">
                <c:v>2016</c:v>
              </c:pt>
            </c:numLit>
          </c:cat>
          <c:val>
            <c:numRef>
              <c:f>'DATAPREV (2)'!$C$8:$F$8</c:f>
              <c:numCache>
                <c:formatCode>_-* #,##0_-;\-* #,##0_-;_-* "-"??_-;_-@_-</c:formatCode>
                <c:ptCount val="4"/>
                <c:pt idx="0">
                  <c:v>587443620</c:v>
                </c:pt>
                <c:pt idx="1">
                  <c:v>609750166</c:v>
                </c:pt>
                <c:pt idx="2">
                  <c:v>570724000</c:v>
                </c:pt>
                <c:pt idx="3">
                  <c:v>591600000</c:v>
                </c:pt>
              </c:numCache>
            </c:numRef>
          </c:val>
        </c:ser>
        <c:ser>
          <c:idx val="1"/>
          <c:order val="1"/>
          <c:tx>
            <c:strRef>
              <c:f>'DATAPREV (2)'!$B$9</c:f>
              <c:strCache>
                <c:ptCount val="1"/>
                <c:pt idx="0">
                  <c:v>EXECUÇÃO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  <a:scene3d>
              <a:camera prst="orthographicFront"/>
              <a:lightRig rig="threePt" dir="t">
                <a:rot lat="0" lon="0" rev="3000000"/>
              </a:lightRig>
            </a:scene3d>
            <a:sp3d prstMaterial="metal">
              <a:bevelT w="101600" prst="riblet"/>
            </a:sp3d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Lit>
              <c:formatCode>Geral</c:formatCode>
              <c:ptCount val="4"/>
              <c:pt idx="0">
                <c:v>2013</c:v>
              </c:pt>
              <c:pt idx="1">
                <c:v>2014</c:v>
              </c:pt>
              <c:pt idx="2">
                <c:v>2015</c:v>
              </c:pt>
              <c:pt idx="3">
                <c:v>2016</c:v>
              </c:pt>
            </c:numLit>
          </c:cat>
          <c:val>
            <c:numRef>
              <c:f>'DATAPREV (2)'!$C$9:$F$9</c:f>
              <c:numCache>
                <c:formatCode>_-* #,##0_-;\-* #,##0_-;_-* "-"??_-;_-@_-</c:formatCode>
                <c:ptCount val="4"/>
                <c:pt idx="0">
                  <c:v>399405198</c:v>
                </c:pt>
                <c:pt idx="1">
                  <c:v>442288201</c:v>
                </c:pt>
                <c:pt idx="2">
                  <c:v>398909103</c:v>
                </c:pt>
                <c:pt idx="3">
                  <c:v>364389552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0"/>
        <c:overlap val="-24"/>
        <c:axId val="193747968"/>
        <c:axId val="193749760"/>
      </c:barChart>
      <c:catAx>
        <c:axId val="193747968"/>
        <c:scaling>
          <c:orientation val="minMax"/>
        </c:scaling>
        <c:delete val="0"/>
        <c:axPos val="b"/>
        <c:numFmt formatCode="Geral" sourceLinked="1"/>
        <c:majorTickMark val="none"/>
        <c:minorTickMark val="none"/>
        <c:tickLblPos val="nextTo"/>
        <c:spPr>
          <a:solidFill>
            <a:sysClr val="window" lastClr="FFFFFF"/>
          </a:solidFill>
          <a:ln w="12700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1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193749760"/>
        <c:crosses val="autoZero"/>
        <c:auto val="0"/>
        <c:lblAlgn val="ctr"/>
        <c:lblOffset val="100"/>
        <c:noMultiLvlLbl val="0"/>
      </c:catAx>
      <c:valAx>
        <c:axId val="1937497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_-* #,##0_-;\-* #,##0_-;_-* &quot;-&quot;??_-;_-@_-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193747968"/>
        <c:crosses val="autoZero"/>
        <c:crossBetween val="between"/>
      </c:valAx>
      <c:spPr>
        <a:solidFill>
          <a:sysClr val="window" lastClr="FFFFFF">
            <a:lumMod val="95000"/>
          </a:sysClr>
        </a:solidFill>
        <a:ln>
          <a:noFill/>
        </a:ln>
        <a:effectLst/>
        <a:scene3d>
          <a:camera prst="orthographicFront"/>
          <a:lightRig rig="threePt" dir="t"/>
        </a:scene3d>
        <a:sp3d>
          <a:bevelT w="165100" prst="coolSlant"/>
          <a:bevelB w="381000" h="381000" prst="angle"/>
        </a:sp3d>
      </c:spPr>
    </c:plotArea>
    <c:legend>
      <c:legendPos val="b"/>
      <c:layout>
        <c:manualLayout>
          <c:xMode val="edge"/>
          <c:yMode val="edge"/>
          <c:x val="0.31746357445638196"/>
          <c:y val="0.91200805542768448"/>
          <c:w val="0.42581696650105527"/>
          <c:h val="7.0014521750645667E-2"/>
        </c:manualLayout>
      </c:layout>
      <c:overlay val="0"/>
      <c:spPr>
        <a:solidFill>
          <a:sysClr val="window" lastClr="FFFFFF"/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400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pt-BR"/>
        </a:p>
      </c:txPr>
    </c:legend>
    <c:plotVisOnly val="1"/>
    <c:dispBlanksAs val="gap"/>
    <c:showDLblsOverMax val="0"/>
  </c:chart>
  <c:spPr>
    <a:solidFill>
      <a:sysClr val="window" lastClr="FFFFFF">
        <a:lumMod val="85000"/>
      </a:sysClr>
    </a:solidFill>
    <a:ln>
      <a:noFill/>
    </a:ln>
    <a:effectLst/>
  </c:spPr>
  <c:txPr>
    <a:bodyPr/>
    <a:lstStyle/>
    <a:p>
      <a:pPr>
        <a:defRPr/>
      </a:pPr>
      <a:endParaRPr lang="pt-BR"/>
    </a:p>
  </c:txPr>
  <c:externalData r:id="rId2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63">
  <cs:axisTitle>
    <cs:lnRef idx="0"/>
    <cs:fillRef idx="0"/>
    <cs:effectRef idx="0"/>
    <cs:fontRef idx="minor">
      <a:schemeClr val="tx1">
        <a:lumMod val="50000"/>
        <a:lumOff val="50000"/>
      </a:schemeClr>
    </cs:fontRef>
    <cs:defRPr sz="9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587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>
      <cs:styleClr val="auto"/>
    </cs:lnRef>
    <cs:fillRef idx="0"/>
    <cs:effectRef idx="0">
      <cs:styleClr val="auto"/>
    </cs:effectRef>
    <cs:fontRef idx="minor">
      <cs:styleClr val="auto"/>
    </cs:fontRef>
    <cs:spPr>
      <a:solidFill>
        <a:schemeClr val="lt1">
          <a:alpha val="90000"/>
        </a:schemeClr>
      </a:solidFill>
      <a:ln w="12700" cap="flat" cmpd="sng" algn="ctr">
        <a:solidFill>
          <a:schemeClr val="phClr"/>
        </a:solidFill>
        <a:round/>
      </a:ln>
      <a:effectLst>
        <a:outerShdw blurRad="50800" dist="38100" dir="2700000" algn="tl" rotWithShape="0">
          <a:schemeClr val="phClr">
            <a:lumMod val="75000"/>
            <a:alpha val="40000"/>
          </a:schemeClr>
        </a:outerShdw>
      </a:effectLst>
    </cs:spPr>
    <cs:defRPr sz="1000" b="0" i="0" u="none" strike="noStrike" kern="1200" baseline="0">
      <a:effectLst/>
    </cs:defRPr>
    <cs:bodyPr rot="0" spcFirstLastPara="1" vertOverflow="clip" horzOverflow="clip" vert="horz" wrap="square" lIns="38100" tIns="19050" rIns="38100" bIns="19050" anchor="ctr" anchorCtr="1">
      <a:spAutoFit/>
    </cs:bodyPr>
  </cs:dataLabel>
  <cs:dataLabelCallout>
    <cs:lnRef idx="0">
      <cs:styleClr val="auto"/>
    </cs:lnRef>
    <cs:fillRef idx="0"/>
    <cs:effectRef idx="0">
      <cs:styleClr val="auto"/>
    </cs:effectRef>
    <cs:fontRef idx="minor">
      <cs:styleClr val="auto"/>
    </cs:fontRef>
    <cs:spPr>
      <a:solidFill>
        <a:schemeClr val="lt1">
          <a:alpha val="90000"/>
        </a:schemeClr>
      </a:solidFill>
      <a:ln w="12700" cap="flat" cmpd="sng" algn="ctr">
        <a:solidFill>
          <a:schemeClr val="phClr"/>
        </a:solidFill>
        <a:round/>
      </a:ln>
      <a:effectLst>
        <a:outerShdw blurRad="50800" dist="38100" dir="2700000" algn="tl" rotWithShape="0">
          <a:schemeClr val="phClr">
            <a:lumMod val="75000"/>
            <a:alpha val="40000"/>
          </a:schemeClr>
        </a:outerShdw>
      </a:effectLst>
    </cs:spPr>
    <cs:defRPr sz="1000" b="0" i="0" u="none" strike="noStrike" kern="1200" baseline="0">
      <a:effectLst/>
    </cs:defRPr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tx1"/>
    </cs:fontRef>
    <cs:spPr>
      <a:solidFill>
        <a:schemeClr val="phClr">
          <a:alpha val="70000"/>
        </a:schemeClr>
      </a:solidFill>
    </cs:spPr>
  </cs:dataPoint>
  <cs:dataPoint3D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tx1"/>
    </cs:fontRef>
    <cs:spPr>
      <a:solidFill>
        <a:schemeClr val="phClr">
          <a:alpha val="90000"/>
        </a:schemeClr>
      </a:solidFill>
      <a:ln w="19050">
        <a:solidFill>
          <a:schemeClr val="phClr">
            <a:lumMod val="75000"/>
          </a:schemeClr>
        </a:solidFill>
      </a:ln>
      <a:effectLst>
        <a:innerShdw blurRad="114300">
          <a:schemeClr val="phClr">
            <a:lumMod val="75000"/>
          </a:schemeClr>
        </a:innerShdw>
      </a:effectLst>
      <a:scene3d>
        <a:camera prst="orthographicFront"/>
        <a:lightRig rig="threePt" dir="t"/>
      </a:scene3d>
      <a:sp3d contourW="19050" prstMaterial="flat">
        <a:contourClr>
          <a:schemeClr val="accent4">
            <a:lumMod val="75000"/>
          </a:schemeClr>
        </a:contourClr>
      </a:sp3d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50000"/>
        <a:lumOff val="50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00" b="1" kern="1200" cap="all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587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 spc="20" baseline="0"/>
  </cs:valueAxis>
  <cs:wall>
    <cs:lnRef idx="0"/>
    <cs:fillRef idx="0"/>
    <cs:effectRef idx="0"/>
    <cs:fontRef idx="minor">
      <a:schemeClr val="dk1"/>
    </cs:fontRef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3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lt1"/>
    </cs:fontRef>
  </cs:dataPoint>
  <cs:dataPoint3D>
    <cs:lnRef idx="0"/>
    <cs:fillRef idx="3">
      <cs:styleClr val="auto"/>
    </cs:fillRef>
    <cs:effectRef idx="3"/>
    <cs:fontRef idx="minor">
      <a:schemeClr val="lt1"/>
    </cs:fontRef>
  </cs:dataPoint3D>
  <cs:dataPointLine>
    <cs:lnRef idx="0">
      <cs:styleClr val="auto"/>
    </cs:lnRef>
    <cs:fillRef idx="3"/>
    <cs:effectRef idx="3"/>
    <cs:fontRef idx="minor">
      <a:schemeClr val="lt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lt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lt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600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lt1"/>
    </cs:fontRef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pt-BR" smtClean="0"/>
              <a:t>PREVIDÊNCIA SOCIAL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391A688-FE56-46C0-997F-BF0A16FB8A36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53931B5-0624-4B58-B8F8-BEABCF70B22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04990158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pt-BR" smtClean="0"/>
              <a:t>PREVIDÊNCIA SOCIAL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EC83E8-3B4D-4FA1-B120-7D6FC7B73C45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31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55AE6D-DEBD-46DC-BC9B-D53C9264BF1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287751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1122151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5210950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285840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8141988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270908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698149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426786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034312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046763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447686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124054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581172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112345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373517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476895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443715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730487-B0D0-4B64-A473-C43C3C1B988E}" type="datetimeFigureOut">
              <a:rPr lang="pt-BR" smtClean="0"/>
              <a:t>22/7/2015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9C11E9-D74E-41A4-AC79-3C190070127E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62644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5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  <p:sldLayoutId id="214748388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" Target="slide24.xml"/><Relationship Id="rId2" Type="http://schemas.openxmlformats.org/officeDocument/2006/relationships/slide" Target="slide23.xml"/><Relationship Id="rId1" Type="http://schemas.openxmlformats.org/officeDocument/2006/relationships/slideLayout" Target="../slideLayouts/slideLayout1.xml"/><Relationship Id="rId5" Type="http://schemas.openxmlformats.org/officeDocument/2006/relationships/slide" Target="slide25.xml"/><Relationship Id="rId4" Type="http://schemas.openxmlformats.org/officeDocument/2006/relationships/slide" Target="slide2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" Target="slide21.xml"/><Relationship Id="rId2" Type="http://schemas.openxmlformats.org/officeDocument/2006/relationships/slide" Target="slide22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" Target="slide2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slide" Target="slide17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slide" Target="slide17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slide" Target="slide16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slide" Target="slide16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slide" Target="slide16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slide" Target="slide1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slide" Target="slide16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slide" Target="slide1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355002" y="1172584"/>
            <a:ext cx="11456893" cy="5411096"/>
          </a:xfrm>
        </p:spPr>
        <p:txBody>
          <a:bodyPr>
            <a:normAutofit fontScale="77500" lnSpcReduction="20000"/>
          </a:bodyPr>
          <a:lstStyle/>
          <a:p>
            <a:r>
              <a:rPr lang="pt-BR" sz="7700" b="1" dirty="0" smtClean="0">
                <a:solidFill>
                  <a:srgbClr val="00808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Ministério da Previdência Social</a:t>
            </a:r>
          </a:p>
          <a:p>
            <a:endParaRPr lang="pt-BR" sz="4000" dirty="0" smtClean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endParaRPr lang="pt-BR" sz="7000" dirty="0" smtClean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r>
              <a:rPr lang="pt-BR" sz="7700" b="1" dirty="0">
                <a:solidFill>
                  <a:schemeClr val="accent5">
                    <a:lumMod val="75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Redução de Gastos</a:t>
            </a:r>
          </a:p>
          <a:p>
            <a:endParaRPr lang="pt-BR" sz="7000" dirty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endParaRPr lang="pt-BR" sz="4000" dirty="0" smtClean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endParaRPr lang="pt-BR" sz="4000" dirty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r>
              <a:rPr lang="pt-BR" sz="40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Julho - 2015</a:t>
            </a:r>
            <a:endParaRPr lang="pt-BR" sz="40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-214489" y="0"/>
            <a:ext cx="2144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pt-BR" dirty="0"/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27731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1852014" y="615465"/>
            <a:ext cx="7721600" cy="7343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FRGPS 2016</a:t>
            </a:r>
            <a:endParaRPr lang="pt-BR" sz="4000" b="1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9" name="Grá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85684176"/>
              </p:ext>
            </p:extLst>
          </p:nvPr>
        </p:nvGraphicFramePr>
        <p:xfrm>
          <a:off x="322729" y="1349829"/>
          <a:ext cx="11166438" cy="521249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3093215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ela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4495374"/>
              </p:ext>
            </p:extLst>
          </p:nvPr>
        </p:nvGraphicFramePr>
        <p:xfrm>
          <a:off x="581211" y="899956"/>
          <a:ext cx="10820400" cy="1506036"/>
        </p:xfrm>
        <a:graphic>
          <a:graphicData uri="http://schemas.openxmlformats.org/drawingml/2006/table">
            <a:tbl>
              <a:tblPr/>
              <a:tblGrid>
                <a:gridCol w="4368800"/>
                <a:gridCol w="2890756"/>
                <a:gridCol w="3560844"/>
              </a:tblGrid>
              <a:tr h="843101">
                <a:tc>
                  <a:txBody>
                    <a:bodyPr/>
                    <a:lstStyle/>
                    <a:p>
                      <a:pPr marL="0" marR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t-BR" sz="32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  <a:r>
                        <a:rPr lang="pt-BR" sz="2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PREVIDÊNCIA SOCIAL</a:t>
                      </a:r>
                      <a:endParaRPr lang="pt-BR" sz="28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525" marR="9525" marT="9526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ADCFF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pt-BR" sz="2800" b="1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  <a:p>
                      <a:pPr algn="ctr" fontAlgn="b"/>
                      <a:r>
                        <a:rPr lang="pt-BR" sz="2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LOA</a:t>
                      </a:r>
                      <a:r>
                        <a:rPr lang="pt-BR" sz="28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 </a:t>
                      </a:r>
                      <a:r>
                        <a:rPr lang="pt-BR" sz="2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2015</a:t>
                      </a:r>
                      <a:endParaRPr lang="pt-BR" sz="28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525" marR="9525" marT="9526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ADCFF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 PLOA 2016</a:t>
                      </a:r>
                      <a:endParaRPr lang="pt-BR" sz="28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525" marR="9525" marT="9526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ADCFF9"/>
                    </a:solidFill>
                  </a:tcPr>
                </a:tc>
              </a:tr>
              <a:tr h="643070">
                <a:tc>
                  <a:txBody>
                    <a:bodyPr/>
                    <a:lstStyle/>
                    <a:p>
                      <a:pPr algn="ctr" fontAlgn="b"/>
                      <a:r>
                        <a:rPr lang="pt-BR" sz="2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TOTAL</a:t>
                      </a:r>
                      <a:endParaRPr lang="pt-BR" sz="28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525" marR="9525" marT="9526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12.135.609.830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12.446.791.093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Tabel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25802211"/>
              </p:ext>
            </p:extLst>
          </p:nvPr>
        </p:nvGraphicFramePr>
        <p:xfrm>
          <a:off x="572744" y="2495774"/>
          <a:ext cx="10828868" cy="3765177"/>
        </p:xfrm>
        <a:graphic>
          <a:graphicData uri="http://schemas.openxmlformats.org/drawingml/2006/table">
            <a:tbl>
              <a:tblPr/>
              <a:tblGrid>
                <a:gridCol w="4377268"/>
                <a:gridCol w="2867464"/>
                <a:gridCol w="3584136"/>
              </a:tblGrid>
              <a:tr h="1030512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Pessoal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9.913.840.148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10.373.145.723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99604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Benefícios ao </a:t>
                      </a:r>
                      <a:r>
                        <a:rPr lang="pt-BR" sz="2800" b="0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Servidor</a:t>
                      </a:r>
                      <a:endParaRPr lang="pt-BR" sz="2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418.991.312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384.536.304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33462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Investimento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101.264.915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63.476.479</a:t>
                      </a:r>
                      <a:endParaRPr lang="pt-BR" sz="2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01599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Custeio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1.701.513.455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1.625.632.587</a:t>
                      </a:r>
                      <a:endParaRPr lang="pt-BR" sz="2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47679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1046375" y="2111604"/>
            <a:ext cx="9719035" cy="230014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800" b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DESPESAS</a:t>
            </a:r>
            <a:r>
              <a:rPr lang="pt-BR" sz="4000" b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</a:t>
            </a:r>
            <a:r>
              <a:rPr lang="pt-BR" sz="4800" b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DISCRICIONÁRIAS</a:t>
            </a:r>
            <a:endParaRPr lang="pt-BR" sz="4800" b="1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648162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tângulo 6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8" name="Retângulo 7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9" name="Retângulo 8"/>
          <p:cNvSpPr/>
          <p:nvPr/>
        </p:nvSpPr>
        <p:spPr>
          <a:xfrm>
            <a:off x="0" y="585338"/>
            <a:ext cx="121920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pt-BR" sz="54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DISCRICIONÁRIAS </a:t>
            </a:r>
            <a:r>
              <a:rPr lang="pt-BR" sz="5400" b="1" u="sng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2016</a:t>
            </a:r>
            <a:r>
              <a:rPr lang="pt-BR" sz="54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(</a:t>
            </a:r>
            <a:r>
              <a:rPr lang="pt-BR" sz="40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exclusive obrigatórias)</a:t>
            </a:r>
            <a:endParaRPr lang="pt-BR" sz="54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2" name="Tabel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37362209"/>
              </p:ext>
            </p:extLst>
          </p:nvPr>
        </p:nvGraphicFramePr>
        <p:xfrm>
          <a:off x="247426" y="1656679"/>
          <a:ext cx="11628345" cy="4765635"/>
        </p:xfrm>
        <a:graphic>
          <a:graphicData uri="http://schemas.openxmlformats.org/drawingml/2006/table">
            <a:tbl>
              <a:tblPr/>
              <a:tblGrid>
                <a:gridCol w="2419608"/>
                <a:gridCol w="1540833"/>
                <a:gridCol w="1540833"/>
                <a:gridCol w="1548029"/>
                <a:gridCol w="1561036"/>
                <a:gridCol w="1561036"/>
                <a:gridCol w="1456970"/>
              </a:tblGrid>
              <a:tr h="408806">
                <a:tc rowSpan="3"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ÓRGÃO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rtl="0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rtl="0" fontAlgn="ctr"/>
                      <a:endParaRPr lang="pt-BR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rtl="0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</a:tr>
              <a:tr h="573274"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NECESSIDADE</a:t>
                      </a:r>
                      <a:endParaRPr lang="pt-BR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LOA</a:t>
                      </a:r>
                      <a:endParaRPr lang="pt-BR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LIMITE DECRETO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LIMITE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EXPANSÃO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NECESSIDADE</a:t>
                      </a:r>
                      <a:endParaRPr lang="pt-BR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  <a:tr h="338846"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</a:t>
                      </a:r>
                      <a:endParaRPr lang="pt-BR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</a:t>
                      </a:r>
                      <a:endParaRPr lang="pt-BR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</a:t>
                      </a:r>
                      <a:endParaRPr lang="pt-BR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</a:t>
                      </a:r>
                      <a:endParaRPr lang="pt-BR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F=D+E</a:t>
                      </a:r>
                      <a:endParaRPr lang="pt-BR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  <a:tr h="998075"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MINISTÉRIO DA PREVIDÊNCIA  SOCIAL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r" defTabSz="914400" rtl="0" eaLnBrk="1" fontAlgn="ctr" latinLnBrk="0" hangingPunct="1"/>
                      <a:r>
                        <a:rPr lang="pt-BR" sz="1800" b="1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2.421.347.857</a:t>
                      </a:r>
                      <a:endParaRPr lang="pt-BR" sz="1800" b="1" i="0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1.802.778.370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1.689.109.066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1.689.109.066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692.219.369</a:t>
                      </a:r>
                      <a:endParaRPr lang="pt-BR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2.381.328.435</a:t>
                      </a:r>
                      <a:endParaRPr lang="pt-BR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839712"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ADM  DIRETA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r" defTabSz="914400" rtl="0" eaLnBrk="1" fontAlgn="ctr" latinLnBrk="0" hangingPunct="1"/>
                      <a:r>
                        <a:rPr lang="pt-BR" sz="1800" b="1" i="1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198.638.371</a:t>
                      </a:r>
                      <a:endParaRPr lang="pt-BR" sz="1800" b="1" i="1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133.005.711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106.016.868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106.016.868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59.128.047</a:t>
                      </a:r>
                      <a:endParaRPr lang="pt-BR" sz="18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165.144.915</a:t>
                      </a:r>
                      <a:endParaRPr lang="pt-BR" sz="18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95518"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INSS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r" defTabSz="914400" rtl="0" eaLnBrk="1" fontAlgn="ctr" latinLnBrk="0" hangingPunct="1"/>
                      <a:r>
                        <a:rPr lang="pt-BR" sz="1800" b="1" i="1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2.182.060.000</a:t>
                      </a:r>
                      <a:endParaRPr lang="pt-BR" sz="1800" b="1" i="1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1.634.647.843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1.555.349.436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1.555.349.436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593.176.564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2.148.526.000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11404"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800" b="1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PREVIC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r" defTabSz="914400" rtl="0" eaLnBrk="1" fontAlgn="ctr" latinLnBrk="0" hangingPunct="1"/>
                      <a:r>
                        <a:rPr lang="pt-BR" sz="1800" b="1" i="1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40.649.486</a:t>
                      </a:r>
                      <a:endParaRPr lang="pt-BR" sz="1800" b="1" i="1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35.124.816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27.742.762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27.742.762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       39.914.758 </a:t>
                      </a:r>
                      <a:endParaRPr lang="pt-BR" sz="1800" b="1" i="1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800" b="1" i="1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67.657.520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132804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7" name="Espaço Reservado para Conteúdo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24824157"/>
              </p:ext>
            </p:extLst>
          </p:nvPr>
        </p:nvGraphicFramePr>
        <p:xfrm>
          <a:off x="590843" y="1283490"/>
          <a:ext cx="11239207" cy="52290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" name="Título 1"/>
          <p:cNvSpPr>
            <a:spLocks noGrp="1"/>
          </p:cNvSpPr>
          <p:nvPr>
            <p:ph type="title"/>
          </p:nvPr>
        </p:nvSpPr>
        <p:spPr>
          <a:xfrm>
            <a:off x="857092" y="685124"/>
            <a:ext cx="10477815" cy="595036"/>
          </a:xfrm>
          <a:solidFill>
            <a:schemeClr val="bg1"/>
          </a:solidFill>
        </p:spPr>
        <p:txBody>
          <a:bodyPr>
            <a:noAutofit/>
          </a:bodyPr>
          <a:lstStyle/>
          <a:p>
            <a:pPr algn="ctr"/>
            <a:r>
              <a:rPr lang="pt-BR" sz="40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DIVISÃO DO LIMITE  MPS</a:t>
            </a:r>
            <a:endParaRPr lang="pt-BR" sz="40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350981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ângulo 2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9" name="Título 1"/>
          <p:cNvSpPr>
            <a:spLocks noGrp="1"/>
          </p:cNvSpPr>
          <p:nvPr>
            <p:ph type="title"/>
          </p:nvPr>
        </p:nvSpPr>
        <p:spPr>
          <a:xfrm>
            <a:off x="857092" y="685124"/>
            <a:ext cx="10477815" cy="595036"/>
          </a:xfrm>
          <a:solidFill>
            <a:schemeClr val="bg1"/>
          </a:solidFill>
        </p:spPr>
        <p:txBody>
          <a:bodyPr>
            <a:noAutofit/>
          </a:bodyPr>
          <a:lstStyle/>
          <a:p>
            <a:pPr algn="ctr"/>
            <a:r>
              <a:rPr lang="pt-BR" sz="40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NECESSIDADE   X   LIMITE   X   EXPANSÃO</a:t>
            </a:r>
            <a:endParaRPr lang="pt-BR" sz="40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ea typeface="+mn-ea"/>
              <a:cs typeface="+mn-cs"/>
            </a:endParaRPr>
          </a:p>
        </p:txBody>
      </p:sp>
      <p:graphicFrame>
        <p:nvGraphicFramePr>
          <p:cNvPr id="7" name="Grá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22418259"/>
              </p:ext>
            </p:extLst>
          </p:nvPr>
        </p:nvGraphicFramePr>
        <p:xfrm>
          <a:off x="193638" y="1280160"/>
          <a:ext cx="11853582" cy="496966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80592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tângulo 7"/>
          <p:cNvSpPr/>
          <p:nvPr/>
        </p:nvSpPr>
        <p:spPr>
          <a:xfrm>
            <a:off x="203835" y="569215"/>
            <a:ext cx="1178433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pt-BR" sz="32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MPS - PROPOSTA </a:t>
            </a:r>
            <a:r>
              <a:rPr lang="pt-BR" sz="32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ORÇAMENTÁRIA </a:t>
            </a:r>
            <a:r>
              <a:rPr lang="pt-BR" sz="32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2016</a:t>
            </a:r>
            <a:endParaRPr lang="pt-BR" sz="32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Retângulo 3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Tabel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9602665"/>
              </p:ext>
            </p:extLst>
          </p:nvPr>
        </p:nvGraphicFramePr>
        <p:xfrm>
          <a:off x="158115" y="1146154"/>
          <a:ext cx="11830050" cy="5512413"/>
        </p:xfrm>
        <a:graphic>
          <a:graphicData uri="http://schemas.openxmlformats.org/drawingml/2006/table">
            <a:tbl>
              <a:tblPr/>
              <a:tblGrid>
                <a:gridCol w="4041331"/>
                <a:gridCol w="1250877"/>
                <a:gridCol w="1230176"/>
                <a:gridCol w="1108038"/>
                <a:gridCol w="1313762"/>
                <a:gridCol w="1422565"/>
                <a:gridCol w="1463301"/>
              </a:tblGrid>
              <a:tr h="45858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ÁREA / DESPESAS</a:t>
                      </a: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EMPENHADO</a:t>
                      </a:r>
                    </a:p>
                    <a:p>
                      <a:pPr algn="ctr" fontAlgn="ctr"/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 2014 </a:t>
                      </a:r>
                      <a: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/>
                      </a:r>
                      <a:b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(A</a:t>
                      </a:r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)</a:t>
                      </a:r>
                      <a:endParaRPr lang="pt-BR" sz="11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100" b="1" i="0" u="none" strike="noStrike" dirty="0" smtClean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NECESSIDADE</a:t>
                      </a:r>
                    </a:p>
                    <a:p>
                      <a:pPr algn="ctr" fontAlgn="b"/>
                      <a:r>
                        <a:rPr lang="pt-BR" sz="1100" b="1" i="0" u="none" strike="noStrike" dirty="0" smtClean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2015</a:t>
                      </a:r>
                    </a:p>
                    <a:p>
                      <a:pPr algn="ctr" fontAlgn="b"/>
                      <a:r>
                        <a:rPr lang="pt-BR" sz="1100" b="1" i="0" u="none" strike="noStrike" dirty="0" smtClean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(B)</a:t>
                      </a: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LEI </a:t>
                      </a:r>
                    </a:p>
                    <a:p>
                      <a:pPr algn="ctr" fontAlgn="ctr"/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Nº </a:t>
                      </a:r>
                      <a: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13.115</a:t>
                      </a:r>
                      <a:b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(C)</a:t>
                      </a:r>
                      <a:endParaRPr lang="pt-BR" sz="11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LIMITE 2015</a:t>
                      </a:r>
                    </a:p>
                    <a:p>
                      <a:pPr algn="ctr" fontAlgn="ctr"/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PLOA  </a:t>
                      </a:r>
                      <a: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2016</a:t>
                      </a:r>
                      <a:b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(D)</a:t>
                      </a:r>
                      <a:endParaRPr lang="pt-BR" sz="11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EXPANSÃO</a:t>
                      </a:r>
                      <a: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/>
                      </a:r>
                      <a:b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(E)</a:t>
                      </a:r>
                      <a:endParaRPr lang="pt-BR" sz="11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TOTAL </a:t>
                      </a:r>
                      <a: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/>
                      </a:r>
                      <a:b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(F=D </a:t>
                      </a:r>
                      <a:r>
                        <a:rPr lang="pt-BR" sz="11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+ </a:t>
                      </a:r>
                      <a:r>
                        <a:rPr lang="pt-BR" sz="11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E)</a:t>
                      </a:r>
                      <a:endParaRPr lang="pt-BR" sz="11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</a:tr>
              <a:tr h="311743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ATIVIDADES FINALÍSTICAS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47.280.367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70.802.698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40.999.578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30.681.849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10.157.406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40.839.255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82936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Sec.de Políticas de Previdência Social - SPPS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2.884.052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5.500.000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5.500.000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3.184.053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200.000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3.384.053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</a:tr>
              <a:tr h="216950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Projetos Internacionais -</a:t>
                      </a:r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  <a:r>
                        <a:rPr lang="pt-BR" sz="1400" b="1" i="0" u="none" strike="noStrike" dirty="0">
                          <a:solidFill>
                            <a:srgbClr val="3333FF"/>
                          </a:solidFill>
                          <a:effectLst/>
                          <a:latin typeface="Calibri" panose="020F0502020204030204" pitchFamily="34" charset="0"/>
                        </a:rPr>
                        <a:t>PROPREV II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21.684.985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41.702.155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11.899.035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5.000.000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hlinkClick r:id="rId2" action="ppaction://hlinksldjump"/>
                        </a:rPr>
                        <a:t>2.500.000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7.500.000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</a:tr>
              <a:tr h="382936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Sec.de Políticas da Previdência Complementar - SPPC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385.096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600.000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600.000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435.164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435.164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82936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Conselho de Recursos da Previdência Social - CRPS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20.078.967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19.000.543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19.000.543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19.000.543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7.016.554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26.017.097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</a:tr>
              <a:tr h="330026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Pesquisa Estratég. e de Gerenc.de Riscos - APEGR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2.247.267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4.000.000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4.000.000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3.062.089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440.852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3.502.941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1400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DIREÇÃO SUPERIOR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18.486.898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34.189.333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30.230.031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14.869.588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22.725.642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r" defTabSz="914400" rtl="0" eaLnBrk="1" fontAlgn="ctr" latinLnBrk="0" hangingPunct="1"/>
                      <a:r>
                        <a:rPr lang="pt-BR" sz="1400" b="1" i="1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37.595.230</a:t>
                      </a:r>
                      <a:endParaRPr lang="pt-BR" sz="1400" b="1" i="1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60608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Gabinete do Ministro - GM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17.658.040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30.749.333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26.452.963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13.000.000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hlinkClick r:id="rId3" action="ppaction://hlinksldjump"/>
                        </a:rPr>
                        <a:t>16.075.642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0" algn="r" defTabSz="914400" rtl="0" eaLnBrk="1" fontAlgn="ctr" latinLnBrk="0" hangingPunct="1"/>
                      <a:r>
                        <a:rPr lang="pt-BR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29.075.642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</a:tr>
              <a:tr h="344287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Secretaria Executiva - SE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323.230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2.100.000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2.287.068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863.960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6.650.000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r" defTabSz="914400" rtl="0" eaLnBrk="1" fontAlgn="ctr" latinLnBrk="0" hangingPunct="1"/>
                      <a:r>
                        <a:rPr lang="pt-B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7.513.960</a:t>
                      </a:r>
                      <a:endParaRPr lang="pt-B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82936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Gestão Estratégica e Inovação Institucional - AGEIN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505.628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1.340.000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1.490.000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1.005.628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1.005.628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</a:tr>
              <a:tr h="33633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FUNCIONAMENTO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52.278.959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93.646.340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61.776.102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60.465.431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26.245.000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86.710.431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16950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Logística e Serviços Gerais - CGLSG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18.765.747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20.000.000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19.613.351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21.652.485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hlinkClick r:id="rId4" action="ppaction://hlinksldjump"/>
                        </a:rPr>
                        <a:t>6.500.000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28.152.485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</a:tr>
              <a:tr h="301864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Coordenação-Geral de Informática - CGI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24.743.695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63.351.852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31.868.263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28.009.001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hlinkClick r:id="rId5" action="ppaction://hlinksldjump"/>
                        </a:rPr>
                        <a:t>19.745.000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47.754.001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89004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Coordenação-Geral de Recursos Humanos - CGRH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3.376.952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4.220.350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4.220.350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4.127.838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4.127.838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9D9D9"/>
                    </a:solidFill>
                  </a:tcPr>
                </a:tc>
              </a:tr>
              <a:tr h="2144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Ouvidoria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5.392.565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6.074.138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6.074.138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6.676.108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6.676.108</a:t>
                      </a:r>
                    </a:p>
                  </a:txBody>
                  <a:tcPr marL="4282" marR="4282" marT="428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21695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TOTAL DIRETA</a:t>
                      </a: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118.046.225</a:t>
                      </a: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198.638.371</a:t>
                      </a:r>
                      <a:endParaRPr lang="pt-BR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133.005.711</a:t>
                      </a: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106.016.868</a:t>
                      </a: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59.128.047</a:t>
                      </a:r>
                      <a:endParaRPr lang="pt-BR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165.144.915</a:t>
                      </a:r>
                      <a:endParaRPr lang="pt-BR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82" marR="4282" marT="4282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203764"/>
                    </a:solidFill>
                  </a:tcPr>
                </a:tc>
              </a:tr>
            </a:tbl>
          </a:graphicData>
        </a:graphic>
      </p:graphicFrame>
      <p:sp>
        <p:nvSpPr>
          <p:cNvPr id="5" name="Retângulo 4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62456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57092" y="685124"/>
            <a:ext cx="10477815" cy="482456"/>
          </a:xfrm>
          <a:solidFill>
            <a:schemeClr val="bg1"/>
          </a:solidFill>
        </p:spPr>
        <p:txBody>
          <a:bodyPr>
            <a:noAutofit/>
          </a:bodyPr>
          <a:lstStyle/>
          <a:p>
            <a:pPr algn="ctr"/>
            <a:r>
              <a:rPr lang="pt-BR" sz="40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PRINCIPAIS </a:t>
            </a:r>
            <a:r>
              <a:rPr lang="pt-BR" sz="40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DESPESAS </a:t>
            </a:r>
            <a:r>
              <a:rPr lang="pt-BR" sz="40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DO INSS</a:t>
            </a:r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Espaço Reservado para Conteúd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41904160"/>
              </p:ext>
            </p:extLst>
          </p:nvPr>
        </p:nvGraphicFramePr>
        <p:xfrm>
          <a:off x="228601" y="1237129"/>
          <a:ext cx="11578588" cy="5273492"/>
        </p:xfrm>
        <a:graphic>
          <a:graphicData uri="http://schemas.openxmlformats.org/drawingml/2006/table">
            <a:tbl>
              <a:tblPr/>
              <a:tblGrid>
                <a:gridCol w="3750274"/>
                <a:gridCol w="1250091"/>
                <a:gridCol w="1341561"/>
                <a:gridCol w="1341561"/>
                <a:gridCol w="1379673"/>
                <a:gridCol w="1349184"/>
                <a:gridCol w="1166244"/>
              </a:tblGrid>
              <a:tr h="667268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 ÁREA / DESPESAS </a:t>
                      </a:r>
                    </a:p>
                  </a:txBody>
                  <a:tcPr marL="5297" marR="5297" marT="5297" marB="0" anchor="ctr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pt-BR" sz="1200" b="1" i="0" u="none" strike="noStrike" dirty="0" smtClean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ctr" fontAlgn="b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EMPENHADO</a:t>
                      </a:r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/>
                      </a:r>
                      <a:b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2014 </a:t>
                      </a:r>
                      <a:b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(A</a:t>
                      </a:r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) </a:t>
                      </a:r>
                      <a:endParaRPr lang="pt-BR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b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200" b="1" i="0" u="none" strike="noStrike" dirty="0" smtClean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ctr" fontAlgn="ctr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NECESSIDADE</a:t>
                      </a:r>
                    </a:p>
                    <a:p>
                      <a:pPr algn="ctr" fontAlgn="ctr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2015</a:t>
                      </a:r>
                    </a:p>
                    <a:p>
                      <a:pPr algn="ctr" fontAlgn="ctr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(B)</a:t>
                      </a:r>
                      <a:endParaRPr lang="pt-BR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200" b="1" i="0" u="none" strike="noStrike" dirty="0" smtClean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ctr" fontAlgn="ctr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LEI Nº </a:t>
                      </a:r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13.115</a:t>
                      </a:r>
                    </a:p>
                    <a:p>
                      <a:pPr algn="ctr" fontAlgn="ctr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</a:p>
                    <a:p>
                      <a:pPr algn="ctr" fontAlgn="ctr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(C)</a:t>
                      </a:r>
                      <a:endParaRPr lang="pt-BR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LIMITE 2015</a:t>
                      </a:r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/>
                      </a:r>
                      <a:b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PLOA  2016</a:t>
                      </a:r>
                      <a:b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(D)</a:t>
                      </a:r>
                      <a:endParaRPr lang="pt-BR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b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 EXPANSÃO</a:t>
                      </a:r>
                      <a:b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NECESSÁRIA</a:t>
                      </a:r>
                    </a:p>
                    <a:p>
                      <a:pPr algn="ctr" fontAlgn="b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(E)</a:t>
                      </a:r>
                      <a:endParaRPr lang="pt-BR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b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TOTAL</a:t>
                      </a:r>
                    </a:p>
                    <a:p>
                      <a:pPr algn="ctr" fontAlgn="b"/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  <a: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/>
                      </a:r>
                      <a:br>
                        <a:rPr lang="pt-BR" sz="12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pt-BR" sz="12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(F=D + E)</a:t>
                      </a:r>
                      <a:endParaRPr lang="pt-BR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b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</a:tr>
              <a:tr h="38787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DATAPREV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442.288.201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630.960.000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398.909.103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</a:t>
                      </a:r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hlinkClick r:id="rId2" action="ppaction://hlinksldjump"/>
                        </a:rPr>
                        <a:t>364.389.552 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227.210.448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591.600.000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38787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FUNCIONAMENTO DAS UNIDADES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860.113.372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1.061.500.000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816.095.056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</a:t>
                      </a:r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hlinkClick r:id="rId3" action="ppaction://hlinksldjump"/>
                        </a:rPr>
                        <a:t>806.095.056</a:t>
                      </a:r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323.204.944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1.129.300.000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38787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REFORMAS DAS UNIDADES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18.903.284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49.000.000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38.632.000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25.000.000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25.000.000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50.000.000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38787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INSTALAÇÃO DE UNIDADES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51.599.949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55.000.000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40.000.000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20.000.000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               -  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20.000.000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379484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CAPACITAÇÃO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10.989.409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22.200.000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21.251.520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16.000.000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 5.000.000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21.000.000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38787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REC.DO DIREITO/PERÍCIA MÉDICA/REAB.PROFIS.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57.390.754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78.000.000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74.443.200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68.738.828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11.261.172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80.000.000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38787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CANAL 135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86.338.933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130.000.000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126.352.000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130.000.000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               -  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130.000.000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38787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ECT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18.671.585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24.000.000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15.270.401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13.624.944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               -  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13.624.944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398355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ADMINSITRAÇÃO DA UNIDADE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48.184.431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77.300.000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50.813.335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61.375.056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               -  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61.375.056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626206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DEMAIS</a:t>
                      </a:r>
                      <a:r>
                        <a:rPr lang="pt-BR" sz="1400" b="1" i="1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(SIRC, Auditoria, Gestão da Melhoria, </a:t>
                      </a:r>
                      <a:r>
                        <a:rPr lang="pt-BR" sz="1400" b="1" i="1" u="sng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Gestão da Informação</a:t>
                      </a:r>
                      <a:r>
                        <a:rPr lang="pt-BR" sz="1400" b="1" i="1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, </a:t>
                      </a:r>
                      <a:r>
                        <a:rPr lang="pt-BR" sz="1400" b="1" i="1" u="none" strike="noStrike" baseline="0" dirty="0" err="1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Desimobilização</a:t>
                      </a:r>
                      <a:r>
                        <a:rPr lang="pt-BR" sz="1400" b="1" i="1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e Defesa Judicial)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41.201.252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54.100.000</a:t>
                      </a:r>
                      <a:endParaRPr lang="pt-BR" sz="14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52.881.228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50.126.000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 1.500.000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51.626.000 </a:t>
                      </a:r>
                    </a:p>
                  </a:txBody>
                  <a:tcPr marL="5297" marR="5297" marT="5297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</a:tr>
              <a:tr h="398355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TOTAL INSS</a:t>
                      </a:r>
                    </a:p>
                  </a:txBody>
                  <a:tcPr marL="5297" marR="5297" marT="5297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1.635.681.170</a:t>
                      </a:r>
                    </a:p>
                  </a:txBody>
                  <a:tcPr marL="5297" marR="5297" marT="5297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2.182.060.000</a:t>
                      </a:r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97" marR="5297" marT="5297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1.634.647.843</a:t>
                      </a:r>
                    </a:p>
                  </a:txBody>
                  <a:tcPr marL="5297" marR="5297" marT="5297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1.555.349.436</a:t>
                      </a:r>
                    </a:p>
                  </a:txBody>
                  <a:tcPr marL="5297" marR="5297" marT="5297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593.176.564</a:t>
                      </a:r>
                    </a:p>
                  </a:txBody>
                  <a:tcPr marL="5297" marR="5297" marT="5297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2.148.526.000</a:t>
                      </a:r>
                    </a:p>
                  </a:txBody>
                  <a:tcPr marL="5297" marR="5297" marT="5297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67452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57092" y="685124"/>
            <a:ext cx="10477815" cy="598366"/>
          </a:xfrm>
          <a:solidFill>
            <a:schemeClr val="bg1"/>
          </a:solidFill>
        </p:spPr>
        <p:txBody>
          <a:bodyPr>
            <a:noAutofit/>
          </a:bodyPr>
          <a:lstStyle/>
          <a:p>
            <a:pPr algn="ctr"/>
            <a:r>
              <a:rPr lang="pt-BR" sz="40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PRINCIPAIS </a:t>
            </a:r>
            <a:r>
              <a:rPr lang="pt-BR" sz="40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DESPESAS </a:t>
            </a:r>
            <a:r>
              <a:rPr lang="pt-BR" sz="40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DO INSS</a:t>
            </a:r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8" name="Espaço Reservado para Conteúdo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85108607"/>
              </p:ext>
            </p:extLst>
          </p:nvPr>
        </p:nvGraphicFramePr>
        <p:xfrm>
          <a:off x="91440" y="1477800"/>
          <a:ext cx="12012930" cy="502587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470163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tângulo 4"/>
          <p:cNvSpPr/>
          <p:nvPr/>
        </p:nvSpPr>
        <p:spPr>
          <a:xfrm>
            <a:off x="91126" y="583590"/>
            <a:ext cx="1200974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PREVIC - PROPOSTA </a:t>
            </a:r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ORÇAMENTÁRIA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2016</a:t>
            </a:r>
            <a:endParaRPr lang="pt-BR" sz="36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Tabel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9260751"/>
              </p:ext>
            </p:extLst>
          </p:nvPr>
        </p:nvGraphicFramePr>
        <p:xfrm>
          <a:off x="91126" y="1268714"/>
          <a:ext cx="11849862" cy="5267698"/>
        </p:xfrm>
        <a:graphic>
          <a:graphicData uri="http://schemas.openxmlformats.org/drawingml/2006/table">
            <a:tbl>
              <a:tblPr/>
              <a:tblGrid>
                <a:gridCol w="3838140"/>
                <a:gridCol w="1279378"/>
                <a:gridCol w="1372992"/>
                <a:gridCol w="1372992"/>
                <a:gridCol w="1411999"/>
                <a:gridCol w="1380795"/>
                <a:gridCol w="1193566"/>
              </a:tblGrid>
              <a:tr h="757848"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ÁREA / DESPESAS</a:t>
                      </a:r>
                    </a:p>
                  </a:txBody>
                  <a:tcPr marL="4160" marR="4160" marT="4160" marB="0" anchor="ctr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EMPENHADO</a:t>
                      </a:r>
                      <a:b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2014 </a:t>
                      </a:r>
                      <a:b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(A</a:t>
                      </a:r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lang="pt-B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160" marR="4160" marT="4160" marB="0" anchor="ctr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NECESSIDADE</a:t>
                      </a:r>
                    </a:p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2015</a:t>
                      </a:r>
                    </a:p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(B)</a:t>
                      </a:r>
                      <a:endParaRPr lang="pt-B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160" marR="4160" marT="4160" marB="0" anchor="ctr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LEI </a:t>
                      </a:r>
                      <a:endParaRPr lang="pt-BR" sz="1400" b="1" i="0" u="none" strike="noStrike" kern="1200" dirty="0" smtClean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Nº </a:t>
                      </a:r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13.115 </a:t>
                      </a:r>
                      <a:b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(C)</a:t>
                      </a:r>
                      <a:endParaRPr lang="pt-B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160" marR="4160" marT="4160" marB="0" anchor="ctr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LIMITE</a:t>
                      </a:r>
                      <a:b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PLOA  2016</a:t>
                      </a:r>
                      <a:b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(D)</a:t>
                      </a:r>
                      <a:endParaRPr lang="pt-B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160" marR="4160" marT="4160" marB="0" anchor="ctr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EXPANSÃO</a:t>
                      </a:r>
                      <a:b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NECESSÁRIA</a:t>
                      </a:r>
                      <a:b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(E)</a:t>
                      </a:r>
                      <a:endParaRPr lang="pt-B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160" marR="4160" marT="4160" marB="0" anchor="ctr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TOTAL</a:t>
                      </a:r>
                    </a:p>
                    <a:p>
                      <a:pPr marL="0" algn="ctr" defTabSz="914400" rtl="0" eaLnBrk="1" fontAlgn="ctr" latinLnBrk="0" hangingPunct="1"/>
                      <a:endParaRPr lang="pt-BR" sz="1400" b="1" i="0" u="none" strike="noStrike" kern="1200" dirty="0" smtClean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(F=C </a:t>
                      </a:r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+ </a:t>
                      </a:r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D)</a:t>
                      </a:r>
                      <a:endParaRPr lang="pt-B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160" marR="4160" marT="4160" marB="0" anchor="ctr">
                    <a:lnL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C0000"/>
                    </a:solidFill>
                  </a:tcPr>
                </a:tc>
              </a:tr>
              <a:tr h="416957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MANUTENÇÃO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12.621.265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16.760.329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15.110.820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16.251.554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2.532.768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18.784.322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CCC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</a:tr>
              <a:tr h="416957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DATAPREV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15.102.687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18.760.072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16.366.014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8.415.376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</a:t>
                      </a:r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hlinkClick r:id="rId2" action="ppaction://hlinksldjump"/>
                        </a:rPr>
                        <a:t>6.358.000</a:t>
                      </a:r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14.773.376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</a:tr>
              <a:tr h="416957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FUNCIONAMENTO DOS ESCRITÓRIOS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535.526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755.928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755.928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1.170.024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           </a:t>
                      </a:r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-   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</a:t>
                      </a:r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1.170.024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</a:tr>
              <a:tr h="416957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GESTÃO DA INFORMAÇÃO CORPORATIVA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600.000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360.000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400.000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           </a:t>
                      </a:r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-   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400.000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</a:tr>
              <a:tr h="416957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FISCALIZAÇÃO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277.962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1.588.770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1.271.016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300.000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493.990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793.990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</a:tr>
              <a:tr h="461334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CAPACITAÇÃO / EDUCAÇÃO PREVIDENCIÁRIA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862.338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2.184.387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1.261.038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800.000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530.000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1.330.000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</a:tr>
              <a:tr h="46934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GESTÃO DA MELHORIA CONTINUA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        -  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-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          -  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21.000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           </a:t>
                      </a:r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-   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21.000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</a:tr>
              <a:tr h="416957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SUSTENTABILIDADE E FOMENTO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        -  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-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          -  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384.808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           </a:t>
                      </a:r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-   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384.808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gradFill flip="none" rotWithShape="1">
                      <a:gsLst>
                        <a:gs pos="0">
                          <a:srgbClr val="990000">
                            <a:tint val="66000"/>
                            <a:satMod val="160000"/>
                          </a:srgbClr>
                        </a:gs>
                        <a:gs pos="50000">
                          <a:srgbClr val="990000">
                            <a:tint val="44500"/>
                            <a:satMod val="160000"/>
                          </a:srgbClr>
                        </a:gs>
                        <a:gs pos="100000">
                          <a:srgbClr val="990000">
                            <a:tint val="23500"/>
                            <a:satMod val="160000"/>
                          </a:srgbClr>
                        </a:gs>
                      </a:gsLst>
                      <a:lin ang="2700000" scaled="1"/>
                      <a:tileRect/>
                    </a:gradFill>
                  </a:tcPr>
                </a:tc>
              </a:tr>
              <a:tr h="540415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AQUISIÇÃO IMÓVEL E PROJETO BÁSICO DA SEDE DA PREVIC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       -  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-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          -  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                    </a:t>
                      </a:r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-   </a:t>
                      </a: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    30.000.000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     30.000.000 </a:t>
                      </a:r>
                      <a:endParaRPr lang="pt-BR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</a:tr>
              <a:tr h="537019"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TOTAL PREVIC</a:t>
                      </a:r>
                    </a:p>
                  </a:txBody>
                  <a:tcPr marL="4160" marR="4160" marT="416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 </a:t>
                      </a:r>
                      <a:r>
                        <a:rPr lang="pt-BR" sz="1400" b="1" i="0" u="none" strike="noStrike" kern="1200" dirty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29.399.777 </a:t>
                      </a:r>
                    </a:p>
                  </a:txBody>
                  <a:tcPr marL="4160" marR="4160" marT="416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40.649.486</a:t>
                      </a:r>
                      <a:endParaRPr lang="pt-B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    35.124.816 </a:t>
                      </a:r>
                      <a:endParaRPr lang="pt-B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     27.742.762 </a:t>
                      </a:r>
                      <a:endParaRPr lang="pt-B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    39.914.758 </a:t>
                      </a:r>
                      <a:endParaRPr lang="pt-B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6C0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pt-B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67.657.520 </a:t>
                      </a:r>
                      <a:endParaRPr lang="pt-B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160" marR="4160" marT="416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6C0000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529037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ixaDeTexto 3"/>
          <p:cNvSpPr txBox="1"/>
          <p:nvPr/>
        </p:nvSpPr>
        <p:spPr>
          <a:xfrm>
            <a:off x="-214489" y="0"/>
            <a:ext cx="2144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pt-BR" dirty="0"/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6" name="Tabe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3909437"/>
              </p:ext>
            </p:extLst>
          </p:nvPr>
        </p:nvGraphicFramePr>
        <p:xfrm>
          <a:off x="423581" y="2160942"/>
          <a:ext cx="11052139" cy="1237130"/>
        </p:xfrm>
        <a:graphic>
          <a:graphicData uri="http://schemas.openxmlformats.org/drawingml/2006/table">
            <a:tbl>
              <a:tblPr/>
              <a:tblGrid>
                <a:gridCol w="1988149"/>
                <a:gridCol w="1911782"/>
                <a:gridCol w="1615969"/>
                <a:gridCol w="1853514"/>
                <a:gridCol w="1762897"/>
                <a:gridCol w="1919828"/>
              </a:tblGrid>
              <a:tr h="530460"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 smtClean="0">
                          <a:effectLst/>
                          <a:latin typeface="Calibri" panose="020F0502020204030204" pitchFamily="34" charset="0"/>
                        </a:rPr>
                        <a:t>DESPESA</a:t>
                      </a:r>
                      <a:endParaRPr lang="pt-BR" sz="2000" b="1" i="0" u="none" strike="noStrike" dirty="0"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>
                          <a:effectLst/>
                          <a:latin typeface="Calibri" panose="020F0502020204030204" pitchFamily="34" charset="0"/>
                        </a:rPr>
                        <a:t>2012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>
                          <a:effectLst/>
                          <a:latin typeface="Calibri" panose="020F0502020204030204" pitchFamily="34" charset="0"/>
                        </a:rPr>
                        <a:t>2013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>
                          <a:effectLst/>
                          <a:latin typeface="Calibri" panose="020F0502020204030204" pitchFamily="34" charset="0"/>
                        </a:rPr>
                        <a:t>2014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>
                          <a:effectLst/>
                          <a:latin typeface="Calibri" panose="020F0502020204030204" pitchFamily="34" charset="0"/>
                        </a:rPr>
                        <a:t>EXEC 1º SEM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>
                          <a:effectLst/>
                          <a:latin typeface="Calibri" panose="020F0502020204030204" pitchFamily="34" charset="0"/>
                        </a:rPr>
                        <a:t>PROJEÇÃO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</a:tr>
              <a:tr h="353335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pt-BR" sz="2000" b="1" i="0" u="none" strike="noStrike" dirty="0">
                          <a:effectLst/>
                          <a:latin typeface="Calibri" panose="020F0502020204030204" pitchFamily="34" charset="0"/>
                        </a:rPr>
                        <a:t>Diárias e </a:t>
                      </a:r>
                      <a:endParaRPr lang="pt-BR" sz="2000" b="1" i="0" u="none" strike="noStrike" dirty="0" smtClean="0"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ctr" fontAlgn="ctr"/>
                      <a:r>
                        <a:rPr lang="pt-BR" sz="2000" b="1" i="0" u="none" strike="noStrike" dirty="0" smtClean="0">
                          <a:effectLst/>
                          <a:latin typeface="Calibri" panose="020F0502020204030204" pitchFamily="34" charset="0"/>
                        </a:rPr>
                        <a:t>Passagens</a:t>
                      </a:r>
                      <a:endParaRPr lang="pt-BR" sz="2000" b="1" i="0" u="none" strike="noStrike" dirty="0"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pt-BR" sz="2000" b="1" i="0" u="none" strike="noStrike" dirty="0">
                          <a:effectLst/>
                          <a:latin typeface="Calibri" panose="020F0502020204030204" pitchFamily="34" charset="0"/>
                        </a:rPr>
                        <a:t>73.127.961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pt-BR" sz="2000" b="1" i="0" u="none" strike="noStrike" dirty="0" smtClean="0">
                          <a:effectLst/>
                          <a:latin typeface="Calibri" panose="020F0502020204030204" pitchFamily="34" charset="0"/>
                        </a:rPr>
                        <a:t>68.423.772</a:t>
                      </a:r>
                      <a:endParaRPr lang="pt-BR" sz="2000" b="1" i="0" u="none" strike="noStrike" dirty="0"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pt-BR" sz="2000" b="1" i="0" u="none" strike="noStrike" dirty="0">
                          <a:effectLst/>
                          <a:latin typeface="Calibri" panose="020F0502020204030204" pitchFamily="34" charset="0"/>
                        </a:rPr>
                        <a:t>67.209.350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pt-BR" sz="2000" b="1" i="0" u="none" strike="noStrike" dirty="0">
                          <a:effectLst/>
                          <a:latin typeface="Calibri" panose="020F0502020204030204" pitchFamily="34" charset="0"/>
                        </a:rPr>
                        <a:t>12.698.664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2000" b="1" i="0" u="none" strike="noStrike" dirty="0">
                          <a:effectLst/>
                          <a:latin typeface="Calibri" panose="020F0502020204030204" pitchFamily="34" charset="0"/>
                        </a:rPr>
                        <a:t>30.000.000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335"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2000" b="1" i="0" u="none" strike="noStrike" dirty="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</a:rPr>
                        <a:t>-55,36%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9" name="Tabela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57325280"/>
              </p:ext>
            </p:extLst>
          </p:nvPr>
        </p:nvGraphicFramePr>
        <p:xfrm>
          <a:off x="444499" y="3591719"/>
          <a:ext cx="10962641" cy="2169000"/>
        </p:xfrm>
        <a:graphic>
          <a:graphicData uri="http://schemas.openxmlformats.org/drawingml/2006/table">
            <a:tbl>
              <a:tblPr/>
              <a:tblGrid>
                <a:gridCol w="1955801"/>
                <a:gridCol w="2003967"/>
                <a:gridCol w="1536819"/>
                <a:gridCol w="1571747"/>
                <a:gridCol w="1724186"/>
                <a:gridCol w="2170121"/>
              </a:tblGrid>
              <a:tr h="854455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Vigilância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Valor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Reajustes****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Quantidade de vigilantes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Vig. Eletrônica (Unidades)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Unidades (GEX + APS)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</a:tr>
              <a:tr h="262909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325.175.345,75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5292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SI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1642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2909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355.133.457,43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15,20%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6075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SI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1676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2909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2015*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442.437.099,05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6956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495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1696 - Previsão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2909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2015 (com redução)**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398.193.389,14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6456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600 - Estimado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2909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2016 (projeção)***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459.253.096,83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4760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1696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1" name="CaixaDeTexto 10"/>
          <p:cNvSpPr txBox="1"/>
          <p:nvPr/>
        </p:nvSpPr>
        <p:spPr>
          <a:xfrm>
            <a:off x="400050" y="5847003"/>
            <a:ext cx="1077849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 smtClean="0"/>
              <a:t>Projeção </a:t>
            </a:r>
            <a:r>
              <a:rPr lang="pt-BR" sz="1200" b="1" dirty="0"/>
              <a:t>de execução considerando a competência 12/2014 e o reajuste médio de 15% nos contratos atuais (repactuação</a:t>
            </a:r>
            <a:r>
              <a:rPr lang="pt-BR" sz="1200" b="1" dirty="0" smtClean="0"/>
              <a:t>).</a:t>
            </a:r>
          </a:p>
          <a:p>
            <a:r>
              <a:rPr lang="pt-BR" sz="1200" b="1" dirty="0"/>
              <a:t>** Considerando uma redução de aproximadamente 10% em face das medidas de eficiência do gasto</a:t>
            </a:r>
            <a:r>
              <a:rPr lang="pt-BR" sz="1200" b="1" dirty="0" smtClean="0"/>
              <a:t>.</a:t>
            </a:r>
          </a:p>
          <a:p>
            <a:r>
              <a:rPr lang="pt-BR" sz="1200" b="1" dirty="0"/>
              <a:t>*** Projeção de execução considerando o reajuste médio de 15,33% nos contratos</a:t>
            </a:r>
            <a:r>
              <a:rPr lang="pt-BR" sz="1200" b="1" dirty="0" smtClean="0"/>
              <a:t>.</a:t>
            </a:r>
          </a:p>
          <a:p>
            <a:r>
              <a:rPr lang="pt-BR" sz="1200" b="1" dirty="0"/>
              <a:t>**** Com base na variação média dos valores máximos contidos nas Portarias </a:t>
            </a:r>
            <a:r>
              <a:rPr lang="pt-BR" sz="1200" b="1" dirty="0" smtClean="0"/>
              <a:t>MP </a:t>
            </a:r>
            <a:r>
              <a:rPr lang="pt-BR" sz="1200" b="1" dirty="0"/>
              <a:t>- O valor de 2015 trata-se de projeção.</a:t>
            </a:r>
          </a:p>
        </p:txBody>
      </p:sp>
      <p:graphicFrame>
        <p:nvGraphicFramePr>
          <p:cNvPr id="13" name="Tabela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11524428"/>
              </p:ext>
            </p:extLst>
          </p:nvPr>
        </p:nvGraphicFramePr>
        <p:xfrm>
          <a:off x="422910" y="944717"/>
          <a:ext cx="11041380" cy="1044102"/>
        </p:xfrm>
        <a:graphic>
          <a:graphicData uri="http://schemas.openxmlformats.org/drawingml/2006/table">
            <a:tbl>
              <a:tblPr/>
              <a:tblGrid>
                <a:gridCol w="1955837"/>
                <a:gridCol w="1922039"/>
                <a:gridCol w="1642739"/>
                <a:gridCol w="1862794"/>
                <a:gridCol w="1747619"/>
                <a:gridCol w="1910352"/>
              </a:tblGrid>
              <a:tr h="522051">
                <a:tc>
                  <a:txBody>
                    <a:bodyPr/>
                    <a:lstStyle/>
                    <a:p>
                      <a:pPr algn="l" fontAlgn="b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  <a:r>
                        <a:rPr lang="pt-BR" sz="2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DESPESA</a:t>
                      </a:r>
                      <a:endParaRPr lang="pt-BR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</a:tr>
              <a:tr h="522051">
                <a:tc>
                  <a:txBody>
                    <a:bodyPr/>
                    <a:lstStyle/>
                    <a:p>
                      <a:pPr algn="l" fontAlgn="b"/>
                      <a:r>
                        <a:rPr lang="pt-BR" sz="2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DATAPREV</a:t>
                      </a:r>
                      <a:endParaRPr lang="pt-BR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562.609.894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</a:t>
                      </a:r>
                      <a:r>
                        <a:rPr lang="pt-BR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587.443.620 </a:t>
                      </a:r>
                      <a:endParaRPr lang="pt-BR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</a:t>
                      </a:r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609.750.166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570.724.000 </a:t>
                      </a:r>
                      <a:endParaRPr lang="pt-BR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</a:t>
                      </a:r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591.600.000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91782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tângulo 4"/>
          <p:cNvSpPr/>
          <p:nvPr/>
        </p:nvSpPr>
        <p:spPr>
          <a:xfrm>
            <a:off x="103695" y="685124"/>
            <a:ext cx="12009748" cy="62170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endParaRPr lang="pt-BR" sz="3600" b="1" dirty="0" smtClean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r>
              <a:rPr lang="pt-BR" sz="54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Obrigado</a:t>
            </a:r>
          </a:p>
          <a:p>
            <a:pPr algn="ctr"/>
            <a:endParaRPr lang="pt-BR" sz="4400" b="1" dirty="0" smtClean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endParaRPr lang="pt-BR" sz="4400" b="1" dirty="0" smtClean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r>
              <a:rPr lang="pt-BR" sz="44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Coordenação-Geral de Orçamento, </a:t>
            </a:r>
          </a:p>
          <a:p>
            <a:pPr algn="ctr"/>
            <a:r>
              <a:rPr lang="pt-BR" sz="44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Finanças e Contabilidade</a:t>
            </a:r>
          </a:p>
          <a:p>
            <a:pPr algn="ctr"/>
            <a:r>
              <a:rPr lang="pt-BR" sz="44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SOAD/MPS</a:t>
            </a:r>
            <a:endParaRPr lang="pt-BR" sz="44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endParaRPr lang="pt-BR" sz="4400" b="1" dirty="0" smtClean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endParaRPr lang="pt-BR" sz="4400" b="1" dirty="0" smtClean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88983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57092" y="685125"/>
            <a:ext cx="10477815" cy="446446"/>
          </a:xfrm>
          <a:solidFill>
            <a:schemeClr val="bg1"/>
          </a:solidFill>
        </p:spPr>
        <p:txBody>
          <a:bodyPr>
            <a:normAutofit fontScale="90000"/>
          </a:bodyPr>
          <a:lstStyle/>
          <a:p>
            <a:pPr algn="ctr"/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FUNCIONAMENTO DAS UNIDADES - INSS</a:t>
            </a:r>
            <a:endParaRPr lang="pt-BR" sz="36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ea typeface="+mn-ea"/>
              <a:cs typeface="+mn-cs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8" name="CaixaDeTexto 7">
            <a:hlinkClick r:id="rId2" action="ppaction://hlinksldjump"/>
          </p:cNvPr>
          <p:cNvSpPr txBox="1"/>
          <p:nvPr/>
        </p:nvSpPr>
        <p:spPr>
          <a:xfrm>
            <a:off x="11532124" y="6460223"/>
            <a:ext cx="6598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00" b="1" dirty="0" smtClean="0">
                <a:hlinkClick r:id="rId2" action="ppaction://hlinksldjump"/>
              </a:rPr>
              <a:t>voltar</a:t>
            </a:r>
            <a:endParaRPr lang="pt-BR" sz="1400" b="1" dirty="0"/>
          </a:p>
        </p:txBody>
      </p:sp>
      <p:graphicFrame>
        <p:nvGraphicFramePr>
          <p:cNvPr id="10" name="Grá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10463569"/>
              </p:ext>
            </p:extLst>
          </p:nvPr>
        </p:nvGraphicFramePr>
        <p:xfrm>
          <a:off x="0" y="948690"/>
          <a:ext cx="12192000" cy="546325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0549964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210647" y="914401"/>
            <a:ext cx="10477815" cy="518828"/>
          </a:xfrm>
          <a:solidFill>
            <a:schemeClr val="bg1"/>
          </a:solidFill>
        </p:spPr>
        <p:txBody>
          <a:bodyPr>
            <a:noAutofit/>
          </a:bodyPr>
          <a:lstStyle/>
          <a:p>
            <a:pPr algn="ctr"/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SÉRIE HISTÓRICA - DATAPREV</a:t>
            </a:r>
            <a:endParaRPr lang="pt-BR" sz="36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ea typeface="+mn-ea"/>
              <a:cs typeface="+mn-cs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9" name="CaixaDeTexto 8"/>
          <p:cNvSpPr txBox="1"/>
          <p:nvPr/>
        </p:nvSpPr>
        <p:spPr>
          <a:xfrm>
            <a:off x="11532124" y="6370223"/>
            <a:ext cx="6598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00" b="1" dirty="0" smtClean="0">
                <a:hlinkClick r:id="rId2" action="ppaction://hlinksldjump"/>
              </a:rPr>
              <a:t>voltar</a:t>
            </a:r>
            <a:endParaRPr lang="pt-BR" sz="1400" b="1" dirty="0"/>
          </a:p>
        </p:txBody>
      </p:sp>
      <p:graphicFrame>
        <p:nvGraphicFramePr>
          <p:cNvPr id="15" name="Gráfico 1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76933528"/>
              </p:ext>
            </p:extLst>
          </p:nvPr>
        </p:nvGraphicFramePr>
        <p:xfrm>
          <a:off x="627697" y="1668781"/>
          <a:ext cx="10505123" cy="44402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98687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67747" y="859396"/>
            <a:ext cx="10477815" cy="829446"/>
          </a:xfrm>
          <a:solidFill>
            <a:schemeClr val="bg1"/>
          </a:solidFill>
        </p:spPr>
        <p:txBody>
          <a:bodyPr>
            <a:normAutofit/>
          </a:bodyPr>
          <a:lstStyle/>
          <a:p>
            <a:pPr algn="ctr"/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PRINCIPAIS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DESPESAS </a:t>
            </a:r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DO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MPS - SPPS</a:t>
            </a:r>
            <a:endParaRPr lang="pt-BR" sz="36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ea typeface="+mn-ea"/>
              <a:cs typeface="+mn-cs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9" name="CaixaDeTexto 8"/>
          <p:cNvSpPr txBox="1"/>
          <p:nvPr/>
        </p:nvSpPr>
        <p:spPr>
          <a:xfrm>
            <a:off x="11532124" y="6370223"/>
            <a:ext cx="6598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00" b="1" dirty="0" smtClean="0">
                <a:hlinkClick r:id="rId2" action="ppaction://hlinksldjump"/>
              </a:rPr>
              <a:t>voltar</a:t>
            </a:r>
            <a:endParaRPr lang="pt-BR" sz="1400" b="1" dirty="0"/>
          </a:p>
        </p:txBody>
      </p:sp>
      <p:graphicFrame>
        <p:nvGraphicFramePr>
          <p:cNvPr id="4" name="Espaço Reservado para Conteúd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96719069"/>
              </p:ext>
            </p:extLst>
          </p:nvPr>
        </p:nvGraphicFramePr>
        <p:xfrm>
          <a:off x="1074420" y="2171699"/>
          <a:ext cx="9829800" cy="3303270"/>
        </p:xfrm>
        <a:graphic>
          <a:graphicData uri="http://schemas.openxmlformats.org/drawingml/2006/table">
            <a:tbl>
              <a:tblPr/>
              <a:tblGrid>
                <a:gridCol w="7771324"/>
                <a:gridCol w="2058476"/>
              </a:tblGrid>
              <a:tr h="985308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DESPESA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VALOR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772654"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Assistência </a:t>
                      </a:r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Técnica aos Regimes Próprios de Previdência - PROPREV II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2.500.000,00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772654"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Auditoria </a:t>
                      </a:r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nos Regimes Próprios dos Servidores Públicos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772654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  <a:r>
                        <a:rPr lang="pt-BR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</a:t>
                      </a:r>
                      <a:endParaRPr lang="pt-BR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2.700.000,00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996168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67747" y="859396"/>
            <a:ext cx="10477815" cy="829446"/>
          </a:xfrm>
          <a:solidFill>
            <a:schemeClr val="bg1"/>
          </a:solidFill>
        </p:spPr>
        <p:txBody>
          <a:bodyPr>
            <a:normAutofit/>
          </a:bodyPr>
          <a:lstStyle/>
          <a:p>
            <a:pPr algn="ctr"/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PRINCIPAIS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DESPESAS </a:t>
            </a:r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DO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MPS - GM</a:t>
            </a:r>
            <a:endParaRPr lang="pt-BR" sz="36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ea typeface="+mn-ea"/>
              <a:cs typeface="+mn-cs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0" name="CaixaDeTexto 9"/>
          <p:cNvSpPr txBox="1"/>
          <p:nvPr/>
        </p:nvSpPr>
        <p:spPr>
          <a:xfrm>
            <a:off x="11532124" y="6370223"/>
            <a:ext cx="6598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00" b="1" dirty="0" smtClean="0">
                <a:hlinkClick r:id="rId2" action="ppaction://hlinksldjump"/>
              </a:rPr>
              <a:t>voltar</a:t>
            </a:r>
            <a:endParaRPr lang="pt-BR" sz="1400" b="1" dirty="0"/>
          </a:p>
        </p:txBody>
      </p:sp>
      <p:graphicFrame>
        <p:nvGraphicFramePr>
          <p:cNvPr id="4" name="Espaço Reservado para Conteúd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8123462"/>
              </p:ext>
            </p:extLst>
          </p:nvPr>
        </p:nvGraphicFramePr>
        <p:xfrm>
          <a:off x="215152" y="1688841"/>
          <a:ext cx="11553713" cy="4496805"/>
        </p:xfrm>
        <a:graphic>
          <a:graphicData uri="http://schemas.openxmlformats.org/drawingml/2006/table">
            <a:tbl>
              <a:tblPr/>
              <a:tblGrid>
                <a:gridCol w="5723069"/>
                <a:gridCol w="2918860"/>
                <a:gridCol w="2911784"/>
              </a:tblGrid>
              <a:tr h="593125">
                <a:tc>
                  <a:txBody>
                    <a:bodyPr/>
                    <a:lstStyle/>
                    <a:p>
                      <a:pPr algn="ctr" rtl="0" fontAlgn="b"/>
                      <a:r>
                        <a:rPr lang="pt-BR" sz="2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Gabinete do Ministro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DCFF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pt-BR" sz="2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LIMITE 2016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DCFF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pt-BR" sz="2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EXPANSÃO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DCFF9"/>
                    </a:solidFill>
                  </a:tcPr>
                </a:tc>
              </a:tr>
              <a:tr h="593125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Gabinete Ministro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13.000.000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16.075.642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</a:tr>
              <a:tr h="805699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Publicidade Legal (</a:t>
                      </a:r>
                      <a:r>
                        <a:rPr lang="pt-BR" sz="24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MPS, INSS e PREVIC)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10.000.000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13.000.000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713123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Promoção e Eventos </a:t>
                      </a:r>
                      <a:r>
                        <a:rPr lang="pt-BR" sz="20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(</a:t>
                      </a:r>
                      <a:r>
                        <a:rPr lang="pt-BR" sz="24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MPS, INSS e PREVIC)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600.000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2.672.643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593125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Serviços Jornalísticos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1.547.084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593125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Serviços Gráficos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610.000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402.999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605483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Demais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242.916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5550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67747" y="859396"/>
            <a:ext cx="10477815" cy="829446"/>
          </a:xfrm>
          <a:solidFill>
            <a:schemeClr val="bg1"/>
          </a:solidFill>
        </p:spPr>
        <p:txBody>
          <a:bodyPr>
            <a:normAutofit/>
          </a:bodyPr>
          <a:lstStyle/>
          <a:p>
            <a:pPr algn="ctr"/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PRINCIPAIS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DESPESAS </a:t>
            </a:r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DO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MPS - TIC</a:t>
            </a:r>
            <a:endParaRPr lang="pt-BR" sz="36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ea typeface="+mn-ea"/>
              <a:cs typeface="+mn-cs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8" name="Espaço Reservado para Conteúdo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70235732"/>
              </p:ext>
            </p:extLst>
          </p:nvPr>
        </p:nvGraphicFramePr>
        <p:xfrm>
          <a:off x="383464" y="1688840"/>
          <a:ext cx="10696912" cy="4681380"/>
        </p:xfrm>
        <a:graphic>
          <a:graphicData uri="http://schemas.openxmlformats.org/drawingml/2006/table">
            <a:tbl>
              <a:tblPr/>
              <a:tblGrid>
                <a:gridCol w="6992128"/>
                <a:gridCol w="3704784"/>
              </a:tblGrid>
              <a:tr h="514202">
                <a:tc>
                  <a:txBody>
                    <a:bodyPr/>
                    <a:lstStyle/>
                    <a:p>
                      <a:pPr algn="ctr" rtl="0" fontAlgn="b"/>
                      <a:r>
                        <a:rPr lang="pt-BR" sz="2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Tecnologia e Informação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DCFF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pt-BR" sz="2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2016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DCFF9"/>
                    </a:solidFill>
                  </a:tcPr>
                </a:tc>
              </a:tr>
              <a:tr h="514202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Despesas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28.009.001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</a:tr>
              <a:tr h="514202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Dataprev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18.858.482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4202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Impressão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1.742.025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4202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Apoio a Gestão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1.678.959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4202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Licença de Software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2.372.840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24914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Demais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3.356.695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4202">
                <a:tc>
                  <a:txBody>
                    <a:bodyPr/>
                    <a:lstStyle/>
                    <a:p>
                      <a:pPr algn="ctr" rtl="0" fontAlgn="b"/>
                      <a:r>
                        <a:rPr lang="pt-BR" sz="2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Expansão solicitada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DCFF9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19.745.000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DCFF9"/>
                    </a:solidFill>
                  </a:tcPr>
                </a:tc>
              </a:tr>
              <a:tr h="557052">
                <a:tc>
                  <a:txBody>
                    <a:bodyPr/>
                    <a:lstStyle/>
                    <a:p>
                      <a:pPr algn="l" rtl="0" fontAlgn="b"/>
                      <a:r>
                        <a:rPr lang="pt-BR" sz="2800" b="0" i="1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Plano Diretor de TI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pt-BR" sz="28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19.745.000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0" name="CaixaDeTexto 9"/>
          <p:cNvSpPr txBox="1"/>
          <p:nvPr/>
        </p:nvSpPr>
        <p:spPr>
          <a:xfrm>
            <a:off x="11532124" y="6370223"/>
            <a:ext cx="6598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00" b="1" dirty="0" smtClean="0">
                <a:hlinkClick r:id="rId2" action="ppaction://hlinksldjump"/>
              </a:rPr>
              <a:t>voltar</a:t>
            </a:r>
            <a:endParaRPr lang="pt-BR" sz="1400" b="1" dirty="0"/>
          </a:p>
        </p:txBody>
      </p:sp>
    </p:spTree>
    <p:extLst>
      <p:ext uri="{BB962C8B-B14F-4D97-AF65-F5344CB8AC3E}">
        <p14:creationId xmlns:p14="http://schemas.microsoft.com/office/powerpoint/2010/main" val="1137662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57092" y="685124"/>
            <a:ext cx="10477815" cy="537886"/>
          </a:xfrm>
          <a:solidFill>
            <a:schemeClr val="bg1"/>
          </a:solidFill>
        </p:spPr>
        <p:txBody>
          <a:bodyPr>
            <a:normAutofit fontScale="90000"/>
          </a:bodyPr>
          <a:lstStyle/>
          <a:p>
            <a:pPr algn="ctr"/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PRINCIPAIS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DESPESAS </a:t>
            </a:r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DO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MPS - PDTI</a:t>
            </a:r>
            <a:endParaRPr lang="pt-BR" sz="36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ea typeface="+mn-ea"/>
              <a:cs typeface="+mn-cs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9" name="CaixaDeTexto 8"/>
          <p:cNvSpPr txBox="1"/>
          <p:nvPr/>
        </p:nvSpPr>
        <p:spPr>
          <a:xfrm>
            <a:off x="11532124" y="6370223"/>
            <a:ext cx="6598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00" b="1" dirty="0" smtClean="0">
                <a:hlinkClick r:id="rId2" action="ppaction://hlinksldjump"/>
              </a:rPr>
              <a:t>voltar</a:t>
            </a:r>
            <a:endParaRPr lang="pt-BR" sz="1400" b="1" dirty="0"/>
          </a:p>
        </p:txBody>
      </p:sp>
      <p:graphicFrame>
        <p:nvGraphicFramePr>
          <p:cNvPr id="4" name="Espaço Reservado para Conteúd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99983561"/>
              </p:ext>
            </p:extLst>
          </p:nvPr>
        </p:nvGraphicFramePr>
        <p:xfrm>
          <a:off x="193937" y="1223018"/>
          <a:ext cx="11704693" cy="5231882"/>
        </p:xfrm>
        <a:graphic>
          <a:graphicData uri="http://schemas.openxmlformats.org/drawingml/2006/table">
            <a:tbl>
              <a:tblPr/>
              <a:tblGrid>
                <a:gridCol w="10385022"/>
                <a:gridCol w="1319671"/>
              </a:tblGrid>
              <a:tr h="291312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PROJETOS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VALOR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dois </a:t>
                      </a:r>
                      <a:r>
                        <a:rPr lang="pt-BR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switches </a:t>
                      </a:r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core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2.920.000,00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dois </a:t>
                      </a:r>
                      <a:r>
                        <a:rPr lang="pt-BR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switches </a:t>
                      </a:r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core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nova solução de Storage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2.480.000,00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nova solução de Storage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novos servidores de rede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Contratar solução integrada </a:t>
                      </a:r>
                      <a:r>
                        <a:rPr lang="pt-BR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 </a:t>
                      </a:r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proteção contra vírus, </a:t>
                      </a:r>
                      <a:r>
                        <a:rPr lang="pt-BR" sz="1600" b="1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malwares</a:t>
                      </a:r>
                      <a:r>
                        <a:rPr lang="pt-BR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</a:t>
                      </a:r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 códigos maliciosos (</a:t>
                      </a:r>
                      <a:r>
                        <a:rPr lang="pt-BR" sz="16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Antispam</a:t>
                      </a:r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e Web Gateway)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Serviços de desenvolvimento e manutenção de sistemas departamentais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2.000.000,00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Substituir link óptico do backbone Sede-Anexo e modernizar cabeamento estruturado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1.320.000,00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Implementar salas de telecomunicações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1.400.000,00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Implementar salas de telecomunicações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Implantar sala segura para o CPD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3.000.000,00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desktops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3.000.000,00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notebooks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1.000.000,00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equipamentos de videoconferência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software para tratamento estatístico de dados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infraestrutura para APEGR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equipamentos para gravação de chamadas telefônicas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65.000,00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Adquirir infraestrutura tecnológica para implantação do e-DOC no MPS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0030">
                <a:tc>
                  <a:txBody>
                    <a:bodyPr/>
                    <a:lstStyle/>
                    <a:p>
                      <a:pPr algn="ctr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19.745.000,00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518660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67747" y="859396"/>
            <a:ext cx="10477815" cy="829446"/>
          </a:xfrm>
          <a:solidFill>
            <a:schemeClr val="bg1"/>
          </a:solidFill>
        </p:spPr>
        <p:txBody>
          <a:bodyPr>
            <a:normAutofit/>
          </a:bodyPr>
          <a:lstStyle/>
          <a:p>
            <a:pPr algn="ctr"/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PRINCIPAIS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DESPESAS </a:t>
            </a:r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DO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MPS - CGLS</a:t>
            </a:r>
            <a:endParaRPr lang="pt-BR" sz="36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ea typeface="+mn-ea"/>
              <a:cs typeface="+mn-cs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9" name="CaixaDeTexto 8"/>
          <p:cNvSpPr txBox="1"/>
          <p:nvPr/>
        </p:nvSpPr>
        <p:spPr>
          <a:xfrm>
            <a:off x="11532124" y="6370223"/>
            <a:ext cx="6598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00" b="1" dirty="0" smtClean="0">
                <a:hlinkClick r:id="rId2" action="ppaction://hlinksldjump"/>
              </a:rPr>
              <a:t>voltar</a:t>
            </a:r>
            <a:endParaRPr lang="pt-BR" sz="1400" b="1" dirty="0"/>
          </a:p>
        </p:txBody>
      </p:sp>
      <p:graphicFrame>
        <p:nvGraphicFramePr>
          <p:cNvPr id="4" name="Espaço Reservado para Conteúd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7133351"/>
              </p:ext>
            </p:extLst>
          </p:nvPr>
        </p:nvGraphicFramePr>
        <p:xfrm>
          <a:off x="867747" y="1688844"/>
          <a:ext cx="10377694" cy="4529080"/>
        </p:xfrm>
        <a:graphic>
          <a:graphicData uri="http://schemas.openxmlformats.org/drawingml/2006/table">
            <a:tbl>
              <a:tblPr/>
              <a:tblGrid>
                <a:gridCol w="8671018"/>
                <a:gridCol w="1706676"/>
              </a:tblGrid>
              <a:tr h="452908"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PROJETOS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VALOR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</a:tr>
              <a:tr h="452908">
                <a:tc>
                  <a:txBody>
                    <a:bodyPr/>
                    <a:lstStyle/>
                    <a:p>
                      <a:pPr algn="l" fontAlgn="b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Reativação do Ar Condicionado do Túnel 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2908">
                <a:tc>
                  <a:txBody>
                    <a:bodyPr/>
                    <a:lstStyle/>
                    <a:p>
                      <a:pPr algn="l" fontAlgn="b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Revisão do SPDA (para raios) </a:t>
                      </a:r>
                      <a:r>
                        <a:rPr lang="pt-BR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Edifício Anexo  </a:t>
                      </a:r>
                      <a:endParaRPr lang="pt-BR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2908">
                <a:tc>
                  <a:txBody>
                    <a:bodyPr/>
                    <a:lstStyle/>
                    <a:p>
                      <a:pPr algn="l" fontAlgn="b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de 2 (dois) Veículos Institucionais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2908">
                <a:tc>
                  <a:txBody>
                    <a:bodyPr/>
                    <a:lstStyle/>
                    <a:p>
                      <a:pPr algn="l" fontAlgn="b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Recuperação de Esquadrias </a:t>
                      </a:r>
                      <a:r>
                        <a:rPr lang="pt-BR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Edifício </a:t>
                      </a:r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Sede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4.000.000,00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2908">
                <a:tc>
                  <a:txBody>
                    <a:bodyPr/>
                    <a:lstStyle/>
                    <a:p>
                      <a:pPr algn="l" fontAlgn="b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Revitalização do Sistema de Exaustão Restaurante 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2908">
                <a:tc>
                  <a:txBody>
                    <a:bodyPr/>
                    <a:lstStyle/>
                    <a:p>
                      <a:pPr algn="l" fontAlgn="b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Revitalização do Sistema de Exaustão Garagem 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2908">
                <a:tc>
                  <a:txBody>
                    <a:bodyPr/>
                    <a:lstStyle/>
                    <a:p>
                      <a:pPr algn="l" fontAlgn="b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Impermeabilização Calhas </a:t>
                      </a:r>
                      <a:r>
                        <a:rPr lang="pt-BR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Edifício </a:t>
                      </a:r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Anexo 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2908">
                <a:tc>
                  <a:txBody>
                    <a:bodyPr/>
                    <a:lstStyle/>
                    <a:p>
                      <a:pPr algn="l" fontAlgn="b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Impermeabilização Casas de Máquinas Elevadores 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2908">
                <a:tc>
                  <a:txBody>
                    <a:bodyPr/>
                    <a:lstStyle/>
                    <a:p>
                      <a:pPr algn="ctr" fontAlgn="b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6.500.000,00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697751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57092" y="685124"/>
            <a:ext cx="10477815" cy="829446"/>
          </a:xfrm>
          <a:solidFill>
            <a:schemeClr val="bg1"/>
          </a:solidFill>
        </p:spPr>
        <p:txBody>
          <a:bodyPr>
            <a:normAutofit/>
          </a:bodyPr>
          <a:lstStyle/>
          <a:p>
            <a:pPr algn="ctr"/>
            <a:r>
              <a:rPr lang="pt-BR" sz="3600" b="1" dirty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PRINCIPAIS </a:t>
            </a:r>
            <a:r>
              <a:rPr lang="pt-BR" sz="3600" b="1" dirty="0" smtClean="0">
                <a:ln>
                  <a:solidFill>
                    <a:schemeClr val="tx1"/>
                  </a:solidFill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rPr>
              <a:t>DESPESAS DA PREVIC - EXPANSÃO</a:t>
            </a:r>
            <a:endParaRPr lang="pt-BR" sz="3600" b="1" dirty="0">
              <a:ln>
                <a:solidFill>
                  <a:schemeClr val="tx1"/>
                </a:solidFill>
              </a:ln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ea typeface="+mn-ea"/>
              <a:cs typeface="+mn-cs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9" name="CaixaDeTexto 8">
            <a:hlinkClick r:id="rId2" action="ppaction://hlinksldjump"/>
          </p:cNvPr>
          <p:cNvSpPr txBox="1"/>
          <p:nvPr/>
        </p:nvSpPr>
        <p:spPr>
          <a:xfrm>
            <a:off x="11334907" y="6370223"/>
            <a:ext cx="6598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00" b="1" dirty="0" smtClean="0">
                <a:hlinkClick r:id="rId2" action="ppaction://hlinksldjump"/>
              </a:rPr>
              <a:t>voltar</a:t>
            </a:r>
            <a:endParaRPr lang="pt-BR" sz="1400" b="1" dirty="0"/>
          </a:p>
        </p:txBody>
      </p:sp>
      <p:graphicFrame>
        <p:nvGraphicFramePr>
          <p:cNvPr id="7" name="Espaço Reservado para Conteúdo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87343991"/>
              </p:ext>
            </p:extLst>
          </p:nvPr>
        </p:nvGraphicFramePr>
        <p:xfrm>
          <a:off x="1002105" y="1514570"/>
          <a:ext cx="9013264" cy="4560219"/>
        </p:xfrm>
        <a:graphic>
          <a:graphicData uri="http://schemas.openxmlformats.org/drawingml/2006/table">
            <a:tbl>
              <a:tblPr/>
              <a:tblGrid>
                <a:gridCol w="6293285"/>
                <a:gridCol w="2719979"/>
              </a:tblGrid>
              <a:tr h="290752">
                <a:tc>
                  <a:txBody>
                    <a:bodyPr/>
                    <a:lstStyle/>
                    <a:p>
                      <a:pPr algn="ct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EXPANSÃO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VALOR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Antivírus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1.200.000,00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Aperfeiçoamento das ferramentas de Tecnologia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500.000,00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Desktop configuração avançada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Storage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500.000,00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Desktop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1.477.800,00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Switches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1.186.000,00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Software para Fiscalização Direta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650.000,00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Equipamentos Videoconferência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320.000,00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Aquisição do veículos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Câmera IP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Equipamentos de TI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Software Editoração Gráfica ACS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0605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Aquisição do segundo monitor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120.000,00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290752">
                <a:tc>
                  <a:txBody>
                    <a:bodyPr/>
                    <a:lstStyle/>
                    <a:p>
                      <a:pPr algn="ctr" fontAlgn="b"/>
                      <a:r>
                        <a:rPr lang="pt-BR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6.358.800,00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BF7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385950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904974"/>
            <a:ext cx="9144000" cy="1706252"/>
          </a:xfrm>
        </p:spPr>
        <p:txBody>
          <a:bodyPr>
            <a:normAutofit fontScale="90000"/>
          </a:bodyPr>
          <a:lstStyle/>
          <a:p>
            <a:r>
              <a:rPr lang="pt-BR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Elaboração do Projeto de Lei Orçamentaria Anual 2016</a:t>
            </a:r>
            <a:endParaRPr lang="pt-BR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065228" y="3308809"/>
            <a:ext cx="10209229" cy="2784850"/>
          </a:xfrm>
        </p:spPr>
        <p:txBody>
          <a:bodyPr>
            <a:normAutofit fontScale="85000" lnSpcReduction="20000"/>
          </a:bodyPr>
          <a:lstStyle/>
          <a:p>
            <a:r>
              <a:rPr lang="pt-BR" sz="5600" b="1" dirty="0" smtClean="0">
                <a:solidFill>
                  <a:srgbClr val="00808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Ministério da Previdência Social</a:t>
            </a:r>
          </a:p>
          <a:p>
            <a:endParaRPr lang="pt-BR" sz="4000" dirty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r>
              <a:rPr lang="pt-BR" sz="4300" dirty="0" smtClean="0">
                <a:solidFill>
                  <a:srgbClr val="12028A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PROPOSTA ORÇAMENTÁRIA 2016</a:t>
            </a:r>
          </a:p>
          <a:p>
            <a:endParaRPr lang="pt-BR" sz="4000" dirty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r>
              <a:rPr lang="pt-BR" sz="40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Julho - 2015</a:t>
            </a:r>
            <a:endParaRPr lang="pt-BR" sz="40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-214489" y="0"/>
            <a:ext cx="2144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pt-BR" dirty="0"/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6609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65988" y="1687398"/>
            <a:ext cx="11887200" cy="499060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just"/>
            <a:r>
              <a:rPr lang="pt-BR" altLang="pt-BR" sz="38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Orçamento Público </a:t>
            </a:r>
            <a:r>
              <a:rPr lang="pt-BR" altLang="pt-BR" sz="38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é um instrumento legal (aprovado por Lei) contendo a previsão de receitas e a fixação de despesas a serem realizadas pelo Governo em um determinado exercício.</a:t>
            </a:r>
          </a:p>
          <a:p>
            <a:pPr algn="just"/>
            <a:endParaRPr lang="pt-BR" altLang="pt-BR" sz="3800" b="1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r>
              <a:rPr lang="pt-BR" altLang="pt-BR" sz="38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Estrutura Orçamentária - </a:t>
            </a:r>
            <a:r>
              <a:rPr lang="pt-BR" altLang="pt-BR" sz="38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Artigos 165 a 169 da Constituição Federal</a:t>
            </a:r>
          </a:p>
        </p:txBody>
      </p:sp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1852014" y="615465"/>
            <a:ext cx="7721600" cy="7343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CONCEITOS</a:t>
            </a:r>
            <a:endParaRPr lang="pt-BR" sz="4000" b="1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335132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177800" y="1117600"/>
            <a:ext cx="11844868" cy="5311481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marL="0" indent="0" algn="just">
              <a:buFontTx/>
              <a:buNone/>
            </a:pPr>
            <a:r>
              <a:rPr lang="pt-BR" altLang="pt-BR" sz="3600" b="1" i="1" u="sng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RECEITAS</a:t>
            </a:r>
            <a:r>
              <a:rPr lang="pt-BR" altLang="pt-BR" sz="3600" b="1" i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	</a:t>
            </a:r>
          </a:p>
          <a:p>
            <a:pPr marL="0" indent="0" algn="just">
              <a:buFontTx/>
              <a:buNone/>
            </a:pPr>
            <a:r>
              <a:rPr lang="pt-BR" altLang="pt-BR" sz="3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É o conjunto de recursos que o governo espera arrecadar para custear as despesas que pretende realizar.	</a:t>
            </a:r>
          </a:p>
          <a:p>
            <a:pPr marL="0" indent="0" algn="just">
              <a:buFontTx/>
              <a:buNone/>
            </a:pPr>
            <a:r>
              <a:rPr lang="pt-BR" altLang="pt-BR" sz="3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				</a:t>
            </a:r>
          </a:p>
          <a:p>
            <a:pPr marL="0" indent="0" algn="just">
              <a:lnSpc>
                <a:spcPct val="100000"/>
              </a:lnSpc>
              <a:buNone/>
            </a:pPr>
            <a:r>
              <a:rPr lang="pt-BR" altLang="pt-BR" sz="3600" b="1" i="1" u="sng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DESPESAS</a:t>
            </a:r>
          </a:p>
          <a:p>
            <a:pPr marL="0" indent="0" algn="just">
              <a:buFontTx/>
              <a:buNone/>
            </a:pPr>
            <a:r>
              <a:rPr lang="pt-BR" altLang="pt-BR" sz="3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Conjunto de gastos como os destinados à manutenção da máquina pública (água, luz, telefone, etc.) folha de pessoal, juros da dívida, benefícios previdenciários.</a:t>
            </a:r>
            <a:r>
              <a:rPr lang="pt-BR" altLang="pt-BR" sz="3600" i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  <a:r>
              <a:rPr lang="pt-BR" altLang="pt-BR" sz="3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</a:p>
          <a:p>
            <a:pPr marL="0" indent="0">
              <a:buFontTx/>
              <a:buNone/>
            </a:pPr>
            <a:endParaRPr lang="pt-BR" altLang="pt-BR" sz="3600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3207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7" name="Espaço Reservado para Conteúdo 2"/>
          <p:cNvSpPr>
            <a:spLocks noGrp="1"/>
          </p:cNvSpPr>
          <p:nvPr>
            <p:ph idx="1"/>
          </p:nvPr>
        </p:nvSpPr>
        <p:spPr>
          <a:xfrm>
            <a:off x="0" y="1896533"/>
            <a:ext cx="12192000" cy="4961468"/>
          </a:xfrm>
        </p:spPr>
        <p:txBody>
          <a:bodyPr/>
          <a:lstStyle/>
          <a:p>
            <a:pPr algn="just">
              <a:defRPr/>
            </a:pP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É</a:t>
            </a:r>
            <a:r>
              <a:rPr lang="pt-BR" sz="34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uma lei ordinária com validade para um exercício fiscal. A LOA autoriza as despesas da União de acordo com a previsão de arrecadação.</a:t>
            </a:r>
          </a:p>
          <a:p>
            <a:pPr marL="0" indent="0" algn="just">
              <a:buFontTx/>
              <a:buNone/>
              <a:defRPr/>
            </a:pPr>
            <a:endParaRPr lang="pt-BR" sz="3400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>
              <a:defRPr/>
            </a:pPr>
            <a:r>
              <a:rPr lang="pt-BR" sz="34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O PLOA deve ser enviado ao Congresso Nacional até 31/08 de cada ano e devolvido para sanção presidencial até o encerramento da sessão legislativa</a:t>
            </a:r>
            <a:r>
              <a:rPr lang="pt-BR" sz="315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.</a:t>
            </a:r>
            <a:endParaRPr lang="pt-BR" sz="315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8" name="Rectangle 3"/>
          <p:cNvSpPr>
            <a:spLocks noChangeArrowheads="1"/>
          </p:cNvSpPr>
          <p:nvPr/>
        </p:nvSpPr>
        <p:spPr bwMode="auto">
          <a:xfrm>
            <a:off x="1852014" y="615464"/>
            <a:ext cx="7721600" cy="12133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LEI ORÇAMENTÁRIA ANUAL - LOA</a:t>
            </a:r>
            <a:endParaRPr lang="pt-BR" sz="4000" b="1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414097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>
          <a:xfrm>
            <a:off x="0" y="1625600"/>
            <a:ext cx="12098867" cy="4927600"/>
          </a:xfrm>
        </p:spPr>
        <p:txBody>
          <a:bodyPr>
            <a:noAutofit/>
          </a:bodyPr>
          <a:lstStyle/>
          <a:p>
            <a:pPr marL="0" indent="0" algn="just">
              <a:lnSpc>
                <a:spcPct val="170000"/>
              </a:lnSpc>
              <a:buNone/>
              <a:defRPr/>
            </a:pPr>
            <a:r>
              <a:rPr lang="pt-BR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Na estrutura atual as programações estão organizadas em</a:t>
            </a:r>
            <a:r>
              <a:rPr lang="pt-BR" i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programas de trabalho, que contêm informações qualitativas e quantitativas</a:t>
            </a:r>
            <a:r>
              <a:rPr lang="pt-BR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, sejam físicas ou financeiras.</a:t>
            </a:r>
          </a:p>
          <a:p>
            <a:pPr>
              <a:lnSpc>
                <a:spcPct val="200000"/>
              </a:lnSpc>
              <a:buClr>
                <a:srgbClr val="008080"/>
              </a:buClr>
              <a:buFont typeface="Wingdings" panose="05000000000000000000" pitchFamily="2" charset="2"/>
              <a:buChar char="Ø"/>
              <a:defRPr/>
            </a:pPr>
            <a:r>
              <a:rPr lang="pt-BR" sz="27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Programa 2061 -  Previdência Social.</a:t>
            </a:r>
          </a:p>
          <a:p>
            <a:pPr>
              <a:lnSpc>
                <a:spcPct val="200000"/>
              </a:lnSpc>
              <a:buClr>
                <a:srgbClr val="008080"/>
              </a:buClr>
              <a:buFont typeface="Wingdings" panose="05000000000000000000" pitchFamily="2" charset="2"/>
              <a:buChar char="Ø"/>
              <a:defRPr/>
            </a:pPr>
            <a:r>
              <a:rPr lang="pt-BR" sz="27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Programa 2114 - Gestão e Manutenção do Ministério da Previdência Social.</a:t>
            </a:r>
          </a:p>
        </p:txBody>
      </p:sp>
      <p:sp>
        <p:nvSpPr>
          <p:cNvPr id="6" name="Rectangle 3"/>
          <p:cNvSpPr>
            <a:spLocks noChangeArrowheads="1"/>
          </p:cNvSpPr>
          <p:nvPr/>
        </p:nvSpPr>
        <p:spPr bwMode="auto">
          <a:xfrm>
            <a:off x="1035988" y="897717"/>
            <a:ext cx="10388338" cy="72788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ESTRUTURA DA LEI ORÇAMENTÁRIA ANUAL</a:t>
            </a:r>
            <a:endParaRPr lang="pt-BR" sz="4000" b="1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57044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1701184" y="1593131"/>
            <a:ext cx="9205627" cy="36481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400" b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FUNDO DO REGIME GERAL DA</a:t>
            </a:r>
          </a:p>
          <a:p>
            <a:pPr algn="ctr" defTabSz="854075">
              <a:defRPr/>
            </a:pPr>
            <a:endParaRPr lang="pt-BR" sz="4400" b="1" dirty="0" smtClean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pPr algn="ctr" defTabSz="854075">
              <a:defRPr/>
            </a:pPr>
            <a:r>
              <a:rPr lang="pt-BR" sz="4400" b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PREVIDÊNCIA SOCIAL</a:t>
            </a:r>
            <a:endParaRPr lang="pt-BR" sz="4400" b="1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439396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1852014" y="615465"/>
            <a:ext cx="7721600" cy="7343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FRGPS  -  2014 x 2015 </a:t>
            </a: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x</a:t>
            </a:r>
            <a:r>
              <a:rPr lang="pt-BR" sz="4000" b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2016</a:t>
            </a:r>
            <a:endParaRPr lang="pt-BR" sz="4000" b="1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 SOCIAL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3" name="Tabela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93532335"/>
              </p:ext>
            </p:extLst>
          </p:nvPr>
        </p:nvGraphicFramePr>
        <p:xfrm>
          <a:off x="348792" y="1349828"/>
          <a:ext cx="11359298" cy="4404314"/>
        </p:xfrm>
        <a:graphic>
          <a:graphicData uri="http://schemas.openxmlformats.org/drawingml/2006/table">
            <a:tbl>
              <a:tblPr firstRow="1" firstCol="1" bandRow="1"/>
              <a:tblGrid>
                <a:gridCol w="2768752"/>
                <a:gridCol w="2682228"/>
                <a:gridCol w="2157243"/>
                <a:gridCol w="2304898"/>
                <a:gridCol w="1446177"/>
              </a:tblGrid>
              <a:tr h="567771"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DESPESA</a:t>
                      </a:r>
                      <a:endParaRPr lang="pt-BR" sz="1600" b="1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2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Executado</a:t>
                      </a:r>
                    </a:p>
                    <a:p>
                      <a:pPr algn="ctr" rtl="0" fontAlgn="ctr"/>
                      <a:r>
                        <a:rPr lang="pt-BR" sz="2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2014</a:t>
                      </a:r>
                      <a:endParaRPr lang="pt-BR" sz="2000" b="1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2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LOA</a:t>
                      </a:r>
                      <a:endParaRPr lang="pt-BR" sz="2000" b="1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  <a:p>
                      <a:pPr algn="ctr" rtl="0" fontAlgn="ctr"/>
                      <a:r>
                        <a:rPr lang="pt-BR" sz="2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2015</a:t>
                      </a:r>
                      <a:endParaRPr lang="pt-BR" sz="2000" b="1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2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PLOA</a:t>
                      </a:r>
                      <a:endParaRPr lang="pt-BR" sz="2000" b="1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  <a:p>
                      <a:pPr algn="ctr" rtl="0" fontAlgn="ctr"/>
                      <a:r>
                        <a:rPr lang="pt-BR" sz="2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2016 ¹</a:t>
                      </a:r>
                      <a:endParaRPr lang="pt-BR" sz="2000" b="1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pt-BR" sz="2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Variação </a:t>
                      </a:r>
                    </a:p>
                    <a:p>
                      <a:pPr algn="ctr" rtl="0" fontAlgn="ctr"/>
                      <a:r>
                        <a:rPr lang="pt-BR" sz="2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2015 / 2016</a:t>
                      </a:r>
                      <a:endParaRPr lang="pt-BR" sz="2000" b="1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</a:tr>
              <a:tr h="653120">
                <a:tc>
                  <a:txBody>
                    <a:bodyPr/>
                    <a:lstStyle/>
                    <a:p>
                      <a:pPr algn="l" rtl="0" fontAlgn="ctr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Benefícios Previdenciários Urbanos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303.139.714.160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330.395.097.744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372.555.021.755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12,76%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61649">
                <a:tc>
                  <a:txBody>
                    <a:bodyPr/>
                    <a:lstStyle/>
                    <a:p>
                      <a:pPr algn="l" rtl="0" fontAlgn="ctr"/>
                      <a:r>
                        <a:rPr lang="pt-BR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Benefícios </a:t>
                      </a:r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Previdenciários Rurais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87.611.253.686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94.663.424.983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108.321.493.616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14,43%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0168">
                <a:tc>
                  <a:txBody>
                    <a:bodyPr/>
                    <a:lstStyle/>
                    <a:p>
                      <a:pPr algn="l" rtl="0" fontAlgn="ctr"/>
                      <a:r>
                        <a:rPr lang="pt-BR" sz="20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sub-total</a:t>
                      </a:r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390.750.967.846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425.058.522.727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480.876.515.371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13,13%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</a:tr>
              <a:tr h="545514">
                <a:tc>
                  <a:txBody>
                    <a:bodyPr/>
                    <a:lstStyle/>
                    <a:p>
                      <a:pPr algn="l" rtl="0" fontAlgn="ctr"/>
                      <a:r>
                        <a:rPr lang="pt-BR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COMPREV </a:t>
                      </a:r>
                      <a:r>
                        <a:rPr lang="pt-BR" sz="2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²</a:t>
                      </a:r>
                      <a:endParaRPr lang="pt-BR" sz="2800" b="0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2.177.692.052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2.365.585.490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2.540.282.959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7,38%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70448">
                <a:tc>
                  <a:txBody>
                    <a:bodyPr/>
                    <a:lstStyle/>
                    <a:p>
                      <a:pPr algn="l" rtl="0" fontAlgn="ctr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Sentenças Judiciais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9.158.535.783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8.865.572.806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9.880.214.700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11,44%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0168">
                <a:tc>
                  <a:txBody>
                    <a:bodyPr/>
                    <a:lstStyle/>
                    <a:p>
                      <a:pPr algn="l" rtl="0" fontAlgn="ctr"/>
                      <a:r>
                        <a:rPr lang="pt-BR" sz="20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sub-total</a:t>
                      </a:r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11.336.227.835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11.231.158.296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12.420.497.659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10,59%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</a:tr>
              <a:tr h="603647">
                <a:tc>
                  <a:txBody>
                    <a:bodyPr/>
                    <a:lstStyle/>
                    <a:p>
                      <a:pPr algn="l" rtl="0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Total Geral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402.087.195.681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436.289.681.023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493.297.013.030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pt-B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13,07%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</a:tr>
            </a:tbl>
          </a:graphicData>
        </a:graphic>
      </p:graphicFrame>
      <p:sp>
        <p:nvSpPr>
          <p:cNvPr id="2" name="CaixaDeTexto 1"/>
          <p:cNvSpPr txBox="1"/>
          <p:nvPr/>
        </p:nvSpPr>
        <p:spPr>
          <a:xfrm>
            <a:off x="290456" y="5847003"/>
            <a:ext cx="1151068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600" b="1" dirty="0" smtClean="0"/>
              <a:t>¹ Valores com base na Projeção nº 10 da Secretaria de Orçamento Federal – SOF ainda não validada.</a:t>
            </a:r>
          </a:p>
          <a:p>
            <a:r>
              <a:rPr lang="pt-BR" sz="1600" b="1" dirty="0" smtClean="0"/>
              <a:t>² COMPREV- calculado, pela SOF, </a:t>
            </a:r>
            <a:r>
              <a:rPr lang="pt-BR" sz="1600" b="1" dirty="0"/>
              <a:t>com base no valor do ano anterior ao qual foi aplicada a variação nominal do PIB prevista para 2016 de 7,38%. </a:t>
            </a:r>
            <a:endParaRPr lang="pt-BR" sz="1600" b="1" dirty="0" smtClean="0"/>
          </a:p>
          <a:p>
            <a:endParaRPr lang="pt-BR" sz="1600" b="1" dirty="0"/>
          </a:p>
        </p:txBody>
      </p:sp>
    </p:spTree>
    <p:extLst>
      <p:ext uri="{BB962C8B-B14F-4D97-AF65-F5344CB8AC3E}">
        <p14:creationId xmlns:p14="http://schemas.microsoft.com/office/powerpoint/2010/main" val="1397136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Escritório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Escritório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Escritório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Escritório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  <a:fontScheme name="Escritório">
    <a:majorFont>
      <a:latin typeface="Calibri Light" panose="020F03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 panose="020F05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Escritório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2.xml><?xml version="1.0" encoding="utf-8"?>
<a:themeOverride xmlns:a="http://schemas.openxmlformats.org/drawingml/2006/main">
  <a:clrScheme name="Escritório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  <a:fontScheme name="Escritório">
    <a:majorFont>
      <a:latin typeface="Calibri Light" panose="020F03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 panose="020F05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Escritório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3.xml><?xml version="1.0" encoding="utf-8"?>
<a:themeOverride xmlns:a="http://schemas.openxmlformats.org/drawingml/2006/main">
  <a:clrScheme name="Escritório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  <a:fontScheme name="Escritório">
    <a:majorFont>
      <a:latin typeface="Calibri Light" panose="020F03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 panose="020F05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Escritório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1636</TotalTime>
  <Words>1588</Words>
  <Application>Microsoft Office PowerPoint</Application>
  <PresentationFormat>Personalizar</PresentationFormat>
  <Paragraphs>710</Paragraphs>
  <Slides>28</Slides>
  <Notes>5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28</vt:i4>
      </vt:variant>
    </vt:vector>
  </HeadingPairs>
  <TitlesOfParts>
    <vt:vector size="29" baseType="lpstr">
      <vt:lpstr>Tema do Office</vt:lpstr>
      <vt:lpstr>Apresentação do PowerPoint</vt:lpstr>
      <vt:lpstr>Apresentação do PowerPoint</vt:lpstr>
      <vt:lpstr>Elaboração do Projeto de Lei Orçamentaria Anual 2016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DIVISÃO DO LIMITE  MPS</vt:lpstr>
      <vt:lpstr>NECESSIDADE   X   LIMITE   X   EXPANSÃO</vt:lpstr>
      <vt:lpstr>Apresentação do PowerPoint</vt:lpstr>
      <vt:lpstr>PRINCIPAIS DESPESAS DO INSS</vt:lpstr>
      <vt:lpstr>PRINCIPAIS DESPESAS DO INSS</vt:lpstr>
      <vt:lpstr>Apresentação do PowerPoint</vt:lpstr>
      <vt:lpstr>Apresentação do PowerPoint</vt:lpstr>
      <vt:lpstr>FUNCIONAMENTO DAS UNIDADES - INSS</vt:lpstr>
      <vt:lpstr>SÉRIE HISTÓRICA - DATAPREV</vt:lpstr>
      <vt:lpstr>PRINCIPAIS DESPESAS DO MPS - SPPS</vt:lpstr>
      <vt:lpstr>PRINCIPAIS DESPESAS DO MPS - GM</vt:lpstr>
      <vt:lpstr>PRINCIPAIS DESPESAS DO MPS - TIC</vt:lpstr>
      <vt:lpstr>PRINCIPAIS DESPESAS DO MPS - PDTI</vt:lpstr>
      <vt:lpstr>PRINCIPAIS DESPESAS DO MPS - CGLS</vt:lpstr>
      <vt:lpstr>PRINCIPAIS DESPESAS DA PREVIC - EXPANSÃO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Eli Maria Marques de Lara - MPS</dc:creator>
  <cp:lastModifiedBy>Silvana do Socorro Machado Rodrigues - MPS</cp:lastModifiedBy>
  <cp:revision>277</cp:revision>
  <cp:lastPrinted>2015-07-21T23:36:58Z</cp:lastPrinted>
  <dcterms:created xsi:type="dcterms:W3CDTF">2014-07-18T17:27:26Z</dcterms:created>
  <dcterms:modified xsi:type="dcterms:W3CDTF">2015-07-22T22:50:36Z</dcterms:modified>
</cp:coreProperties>
</file>